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8288000" cy="10287000"/>
  <p:notesSz cx="6858000" cy="9144000"/>
  <p:embeddedFontLst>
    <p:embeddedFont>
      <p:font typeface="Arimo" panose="020B0604020202020204" charset="0"/>
      <p:regular r:id="rId24"/>
    </p:embeddedFont>
    <p:embeddedFont>
      <p:font typeface="Childos Arabic" panose="020B0604020202020204" charset="-78"/>
      <p:regular r:id="rId25"/>
    </p:embeddedFont>
    <p:embeddedFont>
      <p:font typeface="Childos Arabic Bold" panose="020B0604020202020204" charset="-78"/>
      <p:regular r:id="rId26"/>
    </p:embeddedFont>
    <p:embeddedFont>
      <p:font typeface="Childos Arabic Medium" panose="020B0604020202020204" charset="-78"/>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03" y="25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16.png"/><Relationship Id="rId3" Type="http://schemas.openxmlformats.org/officeDocument/2006/relationships/image" Target="../media/image53.png"/><Relationship Id="rId7" Type="http://schemas.openxmlformats.org/officeDocument/2006/relationships/image" Target="../media/image47.png"/><Relationship Id="rId12" Type="http://schemas.openxmlformats.org/officeDocument/2006/relationships/image" Target="../media/image67.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6.svg"/><Relationship Id="rId11" Type="http://schemas.openxmlformats.org/officeDocument/2006/relationships/image" Target="../media/image66.png"/><Relationship Id="rId5" Type="http://schemas.openxmlformats.org/officeDocument/2006/relationships/image" Target="../media/image35.png"/><Relationship Id="rId10" Type="http://schemas.openxmlformats.org/officeDocument/2006/relationships/image" Target="../media/image52.svg"/><Relationship Id="rId4" Type="http://schemas.openxmlformats.org/officeDocument/2006/relationships/image" Target="../media/image54.svg"/><Relationship Id="rId9" Type="http://schemas.openxmlformats.org/officeDocument/2006/relationships/image" Target="../media/image51.png"/></Relationships>
</file>

<file path=ppt/slides/_rels/slide11.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3.png"/><Relationship Id="rId7" Type="http://schemas.openxmlformats.org/officeDocument/2006/relationships/image" Target="../media/image62.png"/><Relationship Id="rId12" Type="http://schemas.openxmlformats.org/officeDocument/2006/relationships/hyperlink" Target="https://amaze.org/video/pimples-and-periods-a-puberty-guide/"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16.png"/><Relationship Id="rId5" Type="http://schemas.openxmlformats.org/officeDocument/2006/relationships/image" Target="../media/image45.png"/><Relationship Id="rId10" Type="http://schemas.openxmlformats.org/officeDocument/2006/relationships/image" Target="../media/image65.svg"/><Relationship Id="rId4" Type="http://schemas.openxmlformats.org/officeDocument/2006/relationships/image" Target="../media/image54.svg"/><Relationship Id="rId9" Type="http://schemas.openxmlformats.org/officeDocument/2006/relationships/image" Target="../media/image64.png"/></Relationships>
</file>

<file path=ppt/slides/_rels/slide1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36.svg"/><Relationship Id="rId7" Type="http://schemas.openxmlformats.org/officeDocument/2006/relationships/image" Target="../media/image47.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54.svg"/><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6.svg"/><Relationship Id="rId7" Type="http://schemas.openxmlformats.org/officeDocument/2006/relationships/image" Target="../media/image52.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4.svg"/><Relationship Id="rId10" Type="http://schemas.openxmlformats.org/officeDocument/2006/relationships/image" Target="../media/image16.png"/><Relationship Id="rId4" Type="http://schemas.openxmlformats.org/officeDocument/2006/relationships/image" Target="../media/image53.png"/><Relationship Id="rId9" Type="http://schemas.openxmlformats.org/officeDocument/2006/relationships/image" Target="../media/image48.svg"/></Relationships>
</file>

<file path=ppt/slides/_rels/slide1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6.svg"/><Relationship Id="rId7" Type="http://schemas.openxmlformats.org/officeDocument/2006/relationships/image" Target="../media/image48.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4.sv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6.svg"/><Relationship Id="rId7" Type="http://schemas.openxmlformats.org/officeDocument/2006/relationships/image" Target="../media/image48.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4.svg"/><Relationship Id="rId10" Type="http://schemas.openxmlformats.org/officeDocument/2006/relationships/image" Target="../media/image16.png"/><Relationship Id="rId4" Type="http://schemas.openxmlformats.org/officeDocument/2006/relationships/image" Target="../media/image53.png"/><Relationship Id="rId9" Type="http://schemas.openxmlformats.org/officeDocument/2006/relationships/image" Target="../media/image52.svg"/></Relationships>
</file>

<file path=ppt/slides/_rels/slide1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42.svg"/><Relationship Id="rId4" Type="http://schemas.openxmlformats.org/officeDocument/2006/relationships/image" Target="../media/image2.svg"/><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72.png"/><Relationship Id="rId5" Type="http://schemas.openxmlformats.org/officeDocument/2006/relationships/image" Target="../media/image45.png"/><Relationship Id="rId10" Type="http://schemas.openxmlformats.org/officeDocument/2006/relationships/image" Target="../media/image71.svg"/><Relationship Id="rId4" Type="http://schemas.openxmlformats.org/officeDocument/2006/relationships/image" Target="../media/image32.svg"/><Relationship Id="rId9"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77.png"/><Relationship Id="rId18" Type="http://schemas.openxmlformats.org/officeDocument/2006/relationships/image" Target="../media/image16.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76.svg"/><Relationship Id="rId17" Type="http://schemas.openxmlformats.org/officeDocument/2006/relationships/image" Target="../media/image81.png"/><Relationship Id="rId2" Type="http://schemas.openxmlformats.org/officeDocument/2006/relationships/notesSlide" Target="../notesSlides/notesSlide11.xml"/><Relationship Id="rId16" Type="http://schemas.openxmlformats.org/officeDocument/2006/relationships/image" Target="../media/image80.svg"/><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75.png"/><Relationship Id="rId5" Type="http://schemas.openxmlformats.org/officeDocument/2006/relationships/image" Target="../media/image45.png"/><Relationship Id="rId15" Type="http://schemas.openxmlformats.org/officeDocument/2006/relationships/image" Target="../media/image79.png"/><Relationship Id="rId10" Type="http://schemas.openxmlformats.org/officeDocument/2006/relationships/image" Target="../media/image74.svg"/><Relationship Id="rId4" Type="http://schemas.openxmlformats.org/officeDocument/2006/relationships/image" Target="../media/image32.svg"/><Relationship Id="rId9" Type="http://schemas.openxmlformats.org/officeDocument/2006/relationships/image" Target="../media/image73.png"/><Relationship Id="rId14" Type="http://schemas.openxmlformats.org/officeDocument/2006/relationships/image" Target="../media/image78.sv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6.svg"/><Relationship Id="rId7" Type="http://schemas.openxmlformats.org/officeDocument/2006/relationships/image" Target="../media/image48.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4.svg"/><Relationship Id="rId10" Type="http://schemas.openxmlformats.org/officeDocument/2006/relationships/image" Target="../media/image16.png"/><Relationship Id="rId4" Type="http://schemas.openxmlformats.org/officeDocument/2006/relationships/image" Target="../media/image53.png"/><Relationship Id="rId9" Type="http://schemas.openxmlformats.org/officeDocument/2006/relationships/image" Target="../media/image52.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3.svg"/><Relationship Id="rId12"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8.svg"/><Relationship Id="rId5" Type="http://schemas.openxmlformats.org/officeDocument/2006/relationships/image" Target="../media/image11.svg"/><Relationship Id="rId10"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15.svg"/></Relationships>
</file>

<file path=ppt/slides/_rels/slide20.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7.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85.svg"/><Relationship Id="rId17" Type="http://schemas.openxmlformats.org/officeDocument/2006/relationships/image" Target="../media/image16.png"/><Relationship Id="rId2" Type="http://schemas.openxmlformats.org/officeDocument/2006/relationships/notesSlide" Target="../notesSlides/notesSlide12.xml"/><Relationship Id="rId16" Type="http://schemas.openxmlformats.org/officeDocument/2006/relationships/image" Target="../media/image87.svg"/><Relationship Id="rId1" Type="http://schemas.openxmlformats.org/officeDocument/2006/relationships/slideLayout" Target="../slideLayouts/slideLayout7.xml"/><Relationship Id="rId6" Type="http://schemas.openxmlformats.org/officeDocument/2006/relationships/image" Target="../media/image44.svg"/><Relationship Id="rId11" Type="http://schemas.openxmlformats.org/officeDocument/2006/relationships/image" Target="../media/image84.png"/><Relationship Id="rId5" Type="http://schemas.openxmlformats.org/officeDocument/2006/relationships/image" Target="../media/image43.png"/><Relationship Id="rId15" Type="http://schemas.openxmlformats.org/officeDocument/2006/relationships/image" Target="../media/image86.png"/><Relationship Id="rId10" Type="http://schemas.openxmlformats.org/officeDocument/2006/relationships/image" Target="../media/image83.svg"/><Relationship Id="rId4" Type="http://schemas.openxmlformats.org/officeDocument/2006/relationships/image" Target="../media/image32.svg"/><Relationship Id="rId9" Type="http://schemas.openxmlformats.org/officeDocument/2006/relationships/image" Target="../media/image82.png"/><Relationship Id="rId14" Type="http://schemas.openxmlformats.org/officeDocument/2006/relationships/image" Target="../media/image48.svg"/></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89.svg"/><Relationship Id="rId7" Type="http://schemas.openxmlformats.org/officeDocument/2006/relationships/image" Target="../media/image42.svg"/><Relationship Id="rId2"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6.svg"/><Relationship Id="rId10" Type="http://schemas.openxmlformats.org/officeDocument/2006/relationships/image" Target="../media/image16.png"/><Relationship Id="rId4" Type="http://schemas.openxmlformats.org/officeDocument/2006/relationships/image" Target="../media/image45.png"/><Relationship Id="rId9" Type="http://schemas.openxmlformats.org/officeDocument/2006/relationships/image" Target="../media/image71.sv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image" Target="../media/image17.png"/><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s>
</file>

<file path=ppt/slides/_rels/slide4.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16.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42.svg"/><Relationship Id="rId4" Type="http://schemas.openxmlformats.org/officeDocument/2006/relationships/image" Target="../media/image2.svg"/><Relationship Id="rId9" Type="http://schemas.openxmlformats.org/officeDocument/2006/relationships/image" Target="../media/image41.png"/></Relationships>
</file>

<file path=ppt/slides/_rels/slide6.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9.png"/><Relationship Id="rId3" Type="http://schemas.openxmlformats.org/officeDocument/2006/relationships/image" Target="../media/image31.png"/><Relationship Id="rId7" Type="http://schemas.openxmlformats.org/officeDocument/2006/relationships/image" Target="../media/image45.png"/><Relationship Id="rId12" Type="http://schemas.openxmlformats.org/officeDocument/2006/relationships/image" Target="../media/image48.svg"/><Relationship Id="rId17" Type="http://schemas.openxmlformats.org/officeDocument/2006/relationships/image" Target="../media/image16.png"/><Relationship Id="rId2" Type="http://schemas.openxmlformats.org/officeDocument/2006/relationships/notesSlide" Target="../notesSlides/notesSlide3.xml"/><Relationship Id="rId16" Type="http://schemas.openxmlformats.org/officeDocument/2006/relationships/image" Target="../media/image52.svg"/><Relationship Id="rId1" Type="http://schemas.openxmlformats.org/officeDocument/2006/relationships/slideLayout" Target="../slideLayouts/slideLayout7.xml"/><Relationship Id="rId6" Type="http://schemas.openxmlformats.org/officeDocument/2006/relationships/image" Target="../media/image44.svg"/><Relationship Id="rId11" Type="http://schemas.openxmlformats.org/officeDocument/2006/relationships/image" Target="../media/image47.png"/><Relationship Id="rId5" Type="http://schemas.openxmlformats.org/officeDocument/2006/relationships/image" Target="../media/image43.png"/><Relationship Id="rId15" Type="http://schemas.openxmlformats.org/officeDocument/2006/relationships/image" Target="../media/image51.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 Id="rId14" Type="http://schemas.openxmlformats.org/officeDocument/2006/relationships/image" Target="../media/image50.svg"/></Relationships>
</file>

<file path=ppt/slides/_rels/slide7.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6.svg"/><Relationship Id="rId11" Type="http://schemas.openxmlformats.org/officeDocument/2006/relationships/image" Target="../media/image16.png"/><Relationship Id="rId5" Type="http://schemas.openxmlformats.org/officeDocument/2006/relationships/image" Target="../media/image35.png"/><Relationship Id="rId10" Type="http://schemas.openxmlformats.org/officeDocument/2006/relationships/image" Target="../media/image58.svg"/><Relationship Id="rId4" Type="http://schemas.openxmlformats.org/officeDocument/2006/relationships/image" Target="../media/image54.svg"/><Relationship Id="rId9"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61.svg"/><Relationship Id="rId3" Type="http://schemas.openxmlformats.org/officeDocument/2006/relationships/image" Target="../media/image53.png"/><Relationship Id="rId7" Type="http://schemas.openxmlformats.org/officeDocument/2006/relationships/image" Target="../media/image47.png"/><Relationship Id="rId12"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6.svg"/><Relationship Id="rId11" Type="http://schemas.openxmlformats.org/officeDocument/2006/relationships/image" Target="../media/image59.png"/><Relationship Id="rId5" Type="http://schemas.openxmlformats.org/officeDocument/2006/relationships/image" Target="../media/image35.png"/><Relationship Id="rId10" Type="http://schemas.openxmlformats.org/officeDocument/2006/relationships/image" Target="../media/image52.svg"/><Relationship Id="rId4" Type="http://schemas.openxmlformats.org/officeDocument/2006/relationships/image" Target="../media/image54.svg"/><Relationship Id="rId9" Type="http://schemas.openxmlformats.org/officeDocument/2006/relationships/image" Target="../media/image51.png"/><Relationship Id="rId1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3.png"/><Relationship Id="rId7" Type="http://schemas.openxmlformats.org/officeDocument/2006/relationships/image" Target="../media/image62.png"/><Relationship Id="rId12" Type="http://schemas.openxmlformats.org/officeDocument/2006/relationships/hyperlink" Target="https://amaze.org/video/top-signs-boys-are-in-puberty/"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16.png"/><Relationship Id="rId5" Type="http://schemas.openxmlformats.org/officeDocument/2006/relationships/image" Target="../media/image45.png"/><Relationship Id="rId10" Type="http://schemas.openxmlformats.org/officeDocument/2006/relationships/image" Target="../media/image65.svg"/><Relationship Id="rId4" Type="http://schemas.openxmlformats.org/officeDocument/2006/relationships/image" Target="../media/image54.svg"/><Relationship Id="rId9"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a:off x="15548634" y="7049031"/>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grpSp>
        <p:nvGrpSpPr>
          <p:cNvPr id="8" name="Group 8"/>
          <p:cNvGrpSpPr/>
          <p:nvPr/>
        </p:nvGrpSpPr>
        <p:grpSpPr>
          <a:xfrm>
            <a:off x="3377921" y="2381806"/>
            <a:ext cx="11532157" cy="3200788"/>
            <a:chOff x="0" y="0"/>
            <a:chExt cx="12749821" cy="3538754"/>
          </a:xfrm>
        </p:grpSpPr>
        <p:sp>
          <p:nvSpPr>
            <p:cNvPr id="9" name="Freeform 9"/>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F3F1F5"/>
            </a:solidFill>
          </p:spPr>
          <p:txBody>
            <a:bodyPr/>
            <a:lstStyle/>
            <a:p>
              <a:endParaRPr lang="en-CA"/>
            </a:p>
          </p:txBody>
        </p:sp>
      </p:grpSp>
      <p:sp>
        <p:nvSpPr>
          <p:cNvPr id="10" name="TextBox 10"/>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5142A4"/>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1292384" y="7973175"/>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3762589" y="2807573"/>
            <a:ext cx="13298557" cy="6649278"/>
          </a:xfrm>
          <a:custGeom>
            <a:avLst/>
            <a:gdLst/>
            <a:ahLst/>
            <a:cxnLst/>
            <a:rect l="l" t="t" r="r" b="b"/>
            <a:pathLst>
              <a:path w="13298557" h="6649278">
                <a:moveTo>
                  <a:pt x="0" y="0"/>
                </a:moveTo>
                <a:lnTo>
                  <a:pt x="13298557" y="0"/>
                </a:lnTo>
                <a:lnTo>
                  <a:pt x="13298557" y="6649279"/>
                </a:lnTo>
                <a:lnTo>
                  <a:pt x="0" y="664927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4662262" y="3080809"/>
            <a:ext cx="11961770" cy="6131381"/>
          </a:xfrm>
          <a:prstGeom prst="rect">
            <a:avLst/>
          </a:prstGeom>
        </p:spPr>
        <p:txBody>
          <a:bodyPr lIns="0" tIns="0" rIns="0" bIns="0" rtlCol="0" anchor="t">
            <a:spAutoFit/>
          </a:bodyPr>
          <a:lstStyle/>
          <a:p>
            <a:pPr algn="ctr">
              <a:lnSpc>
                <a:spcPts val="3517"/>
              </a:lnSpc>
            </a:pPr>
            <a:endParaRPr/>
          </a:p>
          <a:p>
            <a:pPr algn="ctr">
              <a:lnSpc>
                <a:spcPts val="3517"/>
              </a:lnSpc>
            </a:pPr>
            <a:r>
              <a:rPr lang="en-US" sz="3517">
                <a:solidFill>
                  <a:srgbClr val="5142A4"/>
                </a:solidFill>
                <a:latin typeface="Childos Arabic"/>
                <a:ea typeface="Childos Arabic"/>
                <a:cs typeface="Childos Arabic"/>
                <a:sym typeface="Childos Arabic"/>
              </a:rPr>
              <a:t>Hair growth</a:t>
            </a:r>
          </a:p>
          <a:p>
            <a:pPr algn="ctr">
              <a:lnSpc>
                <a:spcPts val="3517"/>
              </a:lnSpc>
            </a:pPr>
            <a:endParaRPr lang="en-US" sz="3517">
              <a:solidFill>
                <a:srgbClr val="5142A4"/>
              </a:solidFill>
              <a:latin typeface="Childos Arabic"/>
              <a:ea typeface="Childos Arabic"/>
              <a:cs typeface="Childos Arabic"/>
              <a:sym typeface="Childos Arabic"/>
            </a:endParaRPr>
          </a:p>
          <a:p>
            <a:pPr algn="ctr">
              <a:lnSpc>
                <a:spcPts val="3517"/>
              </a:lnSpc>
            </a:pPr>
            <a:r>
              <a:rPr lang="en-US" sz="3517">
                <a:solidFill>
                  <a:srgbClr val="5142A4"/>
                </a:solidFill>
                <a:latin typeface="Childos Arabic"/>
                <a:ea typeface="Childos Arabic"/>
                <a:cs typeface="Childos Arabic"/>
                <a:sym typeface="Childos Arabic"/>
              </a:rPr>
              <a:t>Growth spurt (breasts, hips, weight gain, body)</a:t>
            </a:r>
          </a:p>
          <a:p>
            <a:pPr algn="ctr">
              <a:lnSpc>
                <a:spcPts val="3517"/>
              </a:lnSpc>
            </a:pPr>
            <a:endParaRPr lang="en-US" sz="3517">
              <a:solidFill>
                <a:srgbClr val="5142A4"/>
              </a:solidFill>
              <a:latin typeface="Childos Arabic"/>
              <a:ea typeface="Childos Arabic"/>
              <a:cs typeface="Childos Arabic"/>
              <a:sym typeface="Childos Arabic"/>
            </a:endParaRPr>
          </a:p>
          <a:p>
            <a:pPr algn="ctr">
              <a:lnSpc>
                <a:spcPts val="3517"/>
              </a:lnSpc>
            </a:pPr>
            <a:r>
              <a:rPr lang="en-US" sz="3517">
                <a:solidFill>
                  <a:srgbClr val="5142A4"/>
                </a:solidFill>
                <a:latin typeface="Childos Arabic"/>
                <a:ea typeface="Childos Arabic"/>
                <a:cs typeface="Childos Arabic"/>
                <a:sym typeface="Childos Arabic"/>
              </a:rPr>
              <a:t>Acne; Pimples </a:t>
            </a:r>
          </a:p>
          <a:p>
            <a:pPr algn="ctr">
              <a:lnSpc>
                <a:spcPts val="3517"/>
              </a:lnSpc>
            </a:pPr>
            <a:endParaRPr lang="en-US" sz="3517">
              <a:solidFill>
                <a:srgbClr val="5142A4"/>
              </a:solidFill>
              <a:latin typeface="Childos Arabic"/>
              <a:ea typeface="Childos Arabic"/>
              <a:cs typeface="Childos Arabic"/>
              <a:sym typeface="Childos Arabic"/>
            </a:endParaRPr>
          </a:p>
          <a:p>
            <a:pPr algn="ctr">
              <a:lnSpc>
                <a:spcPts val="3517"/>
              </a:lnSpc>
            </a:pPr>
            <a:r>
              <a:rPr lang="en-US" sz="3517">
                <a:solidFill>
                  <a:srgbClr val="5142A4"/>
                </a:solidFill>
                <a:latin typeface="Childos Arabic"/>
                <a:ea typeface="Childos Arabic"/>
                <a:cs typeface="Childos Arabic"/>
                <a:sym typeface="Childos Arabic"/>
              </a:rPr>
              <a:t>Start sweating more which leads to body odour</a:t>
            </a:r>
          </a:p>
          <a:p>
            <a:pPr algn="ctr">
              <a:lnSpc>
                <a:spcPts val="3517"/>
              </a:lnSpc>
            </a:pPr>
            <a:endParaRPr lang="en-US" sz="3517">
              <a:solidFill>
                <a:srgbClr val="5142A4"/>
              </a:solidFill>
              <a:latin typeface="Childos Arabic"/>
              <a:ea typeface="Childos Arabic"/>
              <a:cs typeface="Childos Arabic"/>
              <a:sym typeface="Childos Arabic"/>
            </a:endParaRPr>
          </a:p>
          <a:p>
            <a:pPr algn="ctr">
              <a:lnSpc>
                <a:spcPts val="3517"/>
              </a:lnSpc>
            </a:pPr>
            <a:r>
              <a:rPr lang="en-US" sz="3517">
                <a:solidFill>
                  <a:srgbClr val="5142A4"/>
                </a:solidFill>
                <a:latin typeface="Childos Arabic"/>
                <a:ea typeface="Childos Arabic"/>
                <a:cs typeface="Childos Arabic"/>
                <a:sym typeface="Childos Arabic"/>
              </a:rPr>
              <a:t>Vaginal discharge is a clear, white, or off-white fluid that comes out of the vagina</a:t>
            </a:r>
          </a:p>
          <a:p>
            <a:pPr algn="ctr">
              <a:lnSpc>
                <a:spcPts val="3517"/>
              </a:lnSpc>
            </a:pPr>
            <a:endParaRPr lang="en-US" sz="3517">
              <a:solidFill>
                <a:srgbClr val="5142A4"/>
              </a:solidFill>
              <a:latin typeface="Childos Arabic"/>
              <a:ea typeface="Childos Arabic"/>
              <a:cs typeface="Childos Arabic"/>
              <a:sym typeface="Childos Arabic"/>
            </a:endParaRPr>
          </a:p>
          <a:p>
            <a:pPr algn="ctr">
              <a:lnSpc>
                <a:spcPts val="3517"/>
              </a:lnSpc>
            </a:pPr>
            <a:r>
              <a:rPr lang="en-US" sz="3517">
                <a:solidFill>
                  <a:srgbClr val="5142A4"/>
                </a:solidFill>
                <a:latin typeface="Childos Arabic"/>
                <a:ea typeface="Childos Arabic"/>
                <a:cs typeface="Childos Arabic"/>
                <a:sym typeface="Childos Arabic"/>
              </a:rPr>
              <a:t>Menstruation Cycle (also known as getting your period)</a:t>
            </a:r>
          </a:p>
          <a:p>
            <a:pPr algn="ctr">
              <a:lnSpc>
                <a:spcPts val="3017"/>
              </a:lnSpc>
            </a:pPr>
            <a:endParaRPr lang="en-US" sz="3517">
              <a:solidFill>
                <a:srgbClr val="5142A4"/>
              </a:solidFill>
              <a:latin typeface="Childos Arabic"/>
              <a:ea typeface="Childos Arabic"/>
              <a:cs typeface="Childos Arabic"/>
              <a:sym typeface="Childos Arabic"/>
            </a:endParaRPr>
          </a:p>
        </p:txBody>
      </p:sp>
      <p:sp>
        <p:nvSpPr>
          <p:cNvPr id="7" name="Freeform 7"/>
          <p:cNvSpPr/>
          <p:nvPr/>
        </p:nvSpPr>
        <p:spPr>
          <a:xfrm rot="-593373">
            <a:off x="2594675" y="2545730"/>
            <a:ext cx="4331368" cy="4114800"/>
          </a:xfrm>
          <a:custGeom>
            <a:avLst/>
            <a:gdLst/>
            <a:ahLst/>
            <a:cxnLst/>
            <a:rect l="l" t="t" r="r" b="b"/>
            <a:pathLst>
              <a:path w="4331368" h="4114800">
                <a:moveTo>
                  <a:pt x="0" y="0"/>
                </a:moveTo>
                <a:lnTo>
                  <a:pt x="4331368" y="0"/>
                </a:lnTo>
                <a:lnTo>
                  <a:pt x="4331368"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TextBox 8"/>
          <p:cNvSpPr txBox="1"/>
          <p:nvPr/>
        </p:nvSpPr>
        <p:spPr>
          <a:xfrm>
            <a:off x="4324325" y="1281794"/>
            <a:ext cx="12299706" cy="742524"/>
          </a:xfrm>
          <a:prstGeom prst="rect">
            <a:avLst/>
          </a:prstGeom>
        </p:spPr>
        <p:txBody>
          <a:bodyPr lIns="0" tIns="0" rIns="0" bIns="0" rtlCol="0" anchor="t">
            <a:spAutoFit/>
          </a:bodyPr>
          <a:lstStyle/>
          <a:p>
            <a:pPr algn="ctr">
              <a:lnSpc>
                <a:spcPts val="5798"/>
              </a:lnSpc>
            </a:pPr>
            <a:r>
              <a:rPr lang="en-US" sz="4141">
                <a:solidFill>
                  <a:srgbClr val="666369"/>
                </a:solidFill>
                <a:latin typeface="Childos Arabic"/>
                <a:ea typeface="Childos Arabic"/>
                <a:cs typeface="Childos Arabic"/>
                <a:sym typeface="Childos Arabic"/>
              </a:rPr>
              <a:t>PHYSICAL CHANGES PEOPLE WITH A VULVA GO THROUGH</a:t>
            </a:r>
          </a:p>
        </p:txBody>
      </p:sp>
      <p:sp>
        <p:nvSpPr>
          <p:cNvPr id="9" name="Freeform 9"/>
          <p:cNvSpPr/>
          <p:nvPr/>
        </p:nvSpPr>
        <p:spPr>
          <a:xfrm>
            <a:off x="13838402" y="8800184"/>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2370693">
            <a:off x="-2947492" y="739017"/>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2409610" y="974341"/>
            <a:ext cx="7548972" cy="1550971"/>
          </a:xfrm>
          <a:custGeom>
            <a:avLst/>
            <a:gdLst/>
            <a:ahLst/>
            <a:cxnLst/>
            <a:rect l="l" t="t" r="r" b="b"/>
            <a:pathLst>
              <a:path w="7548972" h="1550971">
                <a:moveTo>
                  <a:pt x="0" y="0"/>
                </a:moveTo>
                <a:lnTo>
                  <a:pt x="7548973" y="0"/>
                </a:lnTo>
                <a:lnTo>
                  <a:pt x="7548973" y="1550971"/>
                </a:lnTo>
                <a:lnTo>
                  <a:pt x="0" y="15509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TextBox 4"/>
          <p:cNvSpPr txBox="1"/>
          <p:nvPr/>
        </p:nvSpPr>
        <p:spPr>
          <a:xfrm>
            <a:off x="3318892" y="600047"/>
            <a:ext cx="13940408" cy="914456"/>
          </a:xfrm>
          <a:prstGeom prst="rect">
            <a:avLst/>
          </a:prstGeom>
        </p:spPr>
        <p:txBody>
          <a:bodyPr lIns="0" tIns="0" rIns="0" bIns="0" rtlCol="0" anchor="t">
            <a:spAutoFit/>
          </a:bodyPr>
          <a:lstStyle/>
          <a:p>
            <a:pPr algn="ctr">
              <a:lnSpc>
                <a:spcPts val="6377"/>
              </a:lnSpc>
            </a:pPr>
            <a:r>
              <a:rPr lang="en-US" sz="6377">
                <a:solidFill>
                  <a:srgbClr val="5142A4"/>
                </a:solidFill>
                <a:latin typeface="Childos Arabic"/>
                <a:ea typeface="Childos Arabic"/>
                <a:cs typeface="Childos Arabic"/>
                <a:sym typeface="Childos Arabic"/>
              </a:rPr>
              <a:t>Video on Puberty for people with a Vulva</a:t>
            </a:r>
          </a:p>
        </p:txBody>
      </p:sp>
      <p:sp>
        <p:nvSpPr>
          <p:cNvPr id="5" name="Freeform 5"/>
          <p:cNvSpPr/>
          <p:nvPr/>
        </p:nvSpPr>
        <p:spPr>
          <a:xfrm>
            <a:off x="9144000" y="9258300"/>
            <a:ext cx="727525" cy="941780"/>
          </a:xfrm>
          <a:custGeom>
            <a:avLst/>
            <a:gdLst/>
            <a:ahLst/>
            <a:cxnLst/>
            <a:rect l="l" t="t" r="r" b="b"/>
            <a:pathLst>
              <a:path w="727525" h="941780">
                <a:moveTo>
                  <a:pt x="0" y="0"/>
                </a:moveTo>
                <a:lnTo>
                  <a:pt x="727525" y="0"/>
                </a:lnTo>
                <a:lnTo>
                  <a:pt x="727525" y="941780"/>
                </a:lnTo>
                <a:lnTo>
                  <a:pt x="0" y="9417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Freeform 6"/>
          <p:cNvSpPr/>
          <p:nvPr/>
        </p:nvSpPr>
        <p:spPr>
          <a:xfrm>
            <a:off x="5563689" y="1749826"/>
            <a:ext cx="7888146" cy="5147016"/>
          </a:xfrm>
          <a:custGeom>
            <a:avLst/>
            <a:gdLst/>
            <a:ahLst/>
            <a:cxnLst/>
            <a:rect l="l" t="t" r="r" b="b"/>
            <a:pathLst>
              <a:path w="7888146" h="5147016">
                <a:moveTo>
                  <a:pt x="0" y="0"/>
                </a:moveTo>
                <a:lnTo>
                  <a:pt x="7888147" y="0"/>
                </a:lnTo>
                <a:lnTo>
                  <a:pt x="7888147" y="5147016"/>
                </a:lnTo>
                <a:lnTo>
                  <a:pt x="0" y="514701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Freeform 7"/>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
        <p:nvSpPr>
          <p:cNvPr id="8" name="TextBox 8"/>
          <p:cNvSpPr txBox="1"/>
          <p:nvPr/>
        </p:nvSpPr>
        <p:spPr>
          <a:xfrm>
            <a:off x="3251243" y="7467920"/>
            <a:ext cx="12513040" cy="1616710"/>
          </a:xfrm>
          <a:prstGeom prst="rect">
            <a:avLst/>
          </a:prstGeom>
        </p:spPr>
        <p:txBody>
          <a:bodyPr lIns="0" tIns="0" rIns="0" bIns="0" rtlCol="0" anchor="t">
            <a:spAutoFit/>
          </a:bodyPr>
          <a:lstStyle/>
          <a:p>
            <a:pPr algn="ctr">
              <a:lnSpc>
                <a:spcPts val="6439"/>
              </a:lnSpc>
            </a:pPr>
            <a:r>
              <a:rPr lang="en-US" sz="4599" u="sng">
                <a:solidFill>
                  <a:srgbClr val="5142A4"/>
                </a:solidFill>
                <a:latin typeface="Arimo"/>
                <a:ea typeface="Arimo"/>
                <a:cs typeface="Arimo"/>
                <a:sym typeface="Arimo"/>
                <a:hlinkClick r:id="rId12" tooltip="https://amaze.org/video/pimples-and-periods-a-puberty-guide/"/>
              </a:rPr>
              <a:t>https://amaze.org/video/pimples-and-periods-a-puberty-guide/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2769051" y="1028700"/>
            <a:ext cx="15518949" cy="8089252"/>
          </a:xfrm>
          <a:custGeom>
            <a:avLst/>
            <a:gdLst/>
            <a:ahLst/>
            <a:cxnLst/>
            <a:rect l="l" t="t" r="r" b="b"/>
            <a:pathLst>
              <a:path w="15518949" h="8089252">
                <a:moveTo>
                  <a:pt x="0" y="0"/>
                </a:moveTo>
                <a:lnTo>
                  <a:pt x="15518949" y="0"/>
                </a:lnTo>
                <a:lnTo>
                  <a:pt x="15518949" y="8089252"/>
                </a:lnTo>
                <a:lnTo>
                  <a:pt x="0" y="8089252"/>
                </a:lnTo>
                <a:lnTo>
                  <a:pt x="0" y="0"/>
                </a:lnTo>
                <a:close/>
              </a:path>
            </a:pathLst>
          </a:custGeom>
          <a:blipFill>
            <a:blip r:embed="rId6"/>
            <a:stretch>
              <a:fillRect/>
            </a:stretch>
          </a:blipFill>
        </p:spPr>
        <p:txBody>
          <a:bodyPr/>
          <a:lstStyle/>
          <a:p>
            <a:endParaRPr lang="en-CA"/>
          </a:p>
        </p:txBody>
      </p:sp>
      <p:sp>
        <p:nvSpPr>
          <p:cNvPr id="5" name="Freeform 5"/>
          <p:cNvSpPr/>
          <p:nvPr/>
        </p:nvSpPr>
        <p:spPr>
          <a:xfrm>
            <a:off x="784407" y="-406952"/>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TextBox 6"/>
          <p:cNvSpPr txBox="1"/>
          <p:nvPr/>
        </p:nvSpPr>
        <p:spPr>
          <a:xfrm>
            <a:off x="15619440" y="8421572"/>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5</a:t>
            </a:r>
          </a:p>
        </p:txBody>
      </p:sp>
      <p:sp>
        <p:nvSpPr>
          <p:cNvPr id="7" name="TextBox 7"/>
          <p:cNvSpPr txBox="1"/>
          <p:nvPr/>
        </p:nvSpPr>
        <p:spPr>
          <a:xfrm>
            <a:off x="15619440" y="918473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(12-19 Y/O)</a:t>
            </a:r>
          </a:p>
        </p:txBody>
      </p:sp>
      <p:sp>
        <p:nvSpPr>
          <p:cNvPr id="8" name="TextBox 8"/>
          <p:cNvSpPr txBox="1"/>
          <p:nvPr/>
        </p:nvSpPr>
        <p:spPr>
          <a:xfrm>
            <a:off x="3982795" y="334200"/>
            <a:ext cx="12891248" cy="742524"/>
          </a:xfrm>
          <a:prstGeom prst="rect">
            <a:avLst/>
          </a:prstGeom>
        </p:spPr>
        <p:txBody>
          <a:bodyPr lIns="0" tIns="0" rIns="0" bIns="0" rtlCol="0" anchor="t">
            <a:spAutoFit/>
          </a:bodyPr>
          <a:lstStyle/>
          <a:p>
            <a:pPr algn="ctr">
              <a:lnSpc>
                <a:spcPts val="5798"/>
              </a:lnSpc>
            </a:pPr>
            <a:r>
              <a:rPr lang="en-US" sz="4141">
                <a:solidFill>
                  <a:srgbClr val="666369"/>
                </a:solidFill>
                <a:latin typeface="Childos Arabic"/>
                <a:ea typeface="Childos Arabic"/>
                <a:cs typeface="Childos Arabic"/>
                <a:sym typeface="Childos Arabic"/>
              </a:rPr>
              <a:t>DEVELOPMENTAL STAGES OF BODIES WITH VULVAS.</a:t>
            </a:r>
          </a:p>
        </p:txBody>
      </p:sp>
      <p:sp>
        <p:nvSpPr>
          <p:cNvPr id="9" name="TextBox 9"/>
          <p:cNvSpPr txBox="1"/>
          <p:nvPr/>
        </p:nvSpPr>
        <p:spPr>
          <a:xfrm>
            <a:off x="3319627" y="8421572"/>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1</a:t>
            </a:r>
          </a:p>
        </p:txBody>
      </p:sp>
      <p:sp>
        <p:nvSpPr>
          <p:cNvPr id="10" name="TextBox 10"/>
          <p:cNvSpPr txBox="1"/>
          <p:nvPr/>
        </p:nvSpPr>
        <p:spPr>
          <a:xfrm>
            <a:off x="6340612" y="8421572"/>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2</a:t>
            </a:r>
          </a:p>
        </p:txBody>
      </p:sp>
      <p:sp>
        <p:nvSpPr>
          <p:cNvPr id="11" name="TextBox 11"/>
          <p:cNvSpPr txBox="1"/>
          <p:nvPr/>
        </p:nvSpPr>
        <p:spPr>
          <a:xfrm>
            <a:off x="9361598" y="8421572"/>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3</a:t>
            </a:r>
          </a:p>
        </p:txBody>
      </p:sp>
      <p:sp>
        <p:nvSpPr>
          <p:cNvPr id="12" name="TextBox 12"/>
          <p:cNvSpPr txBox="1"/>
          <p:nvPr/>
        </p:nvSpPr>
        <p:spPr>
          <a:xfrm>
            <a:off x="12877883" y="8421572"/>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4</a:t>
            </a:r>
          </a:p>
        </p:txBody>
      </p:sp>
      <p:sp>
        <p:nvSpPr>
          <p:cNvPr id="13" name="TextBox 13"/>
          <p:cNvSpPr txBox="1"/>
          <p:nvPr/>
        </p:nvSpPr>
        <p:spPr>
          <a:xfrm>
            <a:off x="3319627" y="918473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(8-12 Y/O)</a:t>
            </a:r>
          </a:p>
        </p:txBody>
      </p:sp>
      <p:sp>
        <p:nvSpPr>
          <p:cNvPr id="14" name="TextBox 14"/>
          <p:cNvSpPr txBox="1"/>
          <p:nvPr/>
        </p:nvSpPr>
        <p:spPr>
          <a:xfrm>
            <a:off x="6340612" y="9156475"/>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(8-14 Y/O)</a:t>
            </a:r>
          </a:p>
        </p:txBody>
      </p:sp>
      <p:sp>
        <p:nvSpPr>
          <p:cNvPr id="15" name="TextBox 15"/>
          <p:cNvSpPr txBox="1"/>
          <p:nvPr/>
        </p:nvSpPr>
        <p:spPr>
          <a:xfrm>
            <a:off x="9361598" y="9191625"/>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(9-15 Y/O)</a:t>
            </a:r>
          </a:p>
        </p:txBody>
      </p:sp>
      <p:sp>
        <p:nvSpPr>
          <p:cNvPr id="16" name="TextBox 16"/>
          <p:cNvSpPr txBox="1"/>
          <p:nvPr/>
        </p:nvSpPr>
        <p:spPr>
          <a:xfrm>
            <a:off x="12877883" y="9191625"/>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(10-16 Y/O)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441505" y="1637432"/>
            <a:ext cx="16057470" cy="8028735"/>
          </a:xfrm>
          <a:custGeom>
            <a:avLst/>
            <a:gdLst/>
            <a:ahLst/>
            <a:cxnLst/>
            <a:rect l="l" t="t" r="r" b="b"/>
            <a:pathLst>
              <a:path w="16057470" h="8028735">
                <a:moveTo>
                  <a:pt x="0" y="0"/>
                </a:moveTo>
                <a:lnTo>
                  <a:pt x="16057471" y="0"/>
                </a:lnTo>
                <a:lnTo>
                  <a:pt x="16057471" y="8028735"/>
                </a:lnTo>
                <a:lnTo>
                  <a:pt x="0" y="80287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3762589" y="600288"/>
            <a:ext cx="12891248" cy="742524"/>
          </a:xfrm>
          <a:prstGeom prst="rect">
            <a:avLst/>
          </a:prstGeom>
        </p:spPr>
        <p:txBody>
          <a:bodyPr lIns="0" tIns="0" rIns="0" bIns="0" rtlCol="0" anchor="t">
            <a:spAutoFit/>
          </a:bodyPr>
          <a:lstStyle/>
          <a:p>
            <a:pPr algn="ctr">
              <a:lnSpc>
                <a:spcPts val="5798"/>
              </a:lnSpc>
            </a:pPr>
            <a:r>
              <a:rPr lang="en-US" sz="4141">
                <a:solidFill>
                  <a:srgbClr val="666369"/>
                </a:solidFill>
                <a:latin typeface="Childos Arabic"/>
                <a:ea typeface="Childos Arabic"/>
                <a:cs typeface="Childos Arabic"/>
                <a:sym typeface="Childos Arabic"/>
              </a:rPr>
              <a:t>DEVELOPMENTAL STAGES OF BODIES WITH VULVAS.</a:t>
            </a:r>
          </a:p>
        </p:txBody>
      </p:sp>
      <p:sp>
        <p:nvSpPr>
          <p:cNvPr id="6" name="Freeform 6"/>
          <p:cNvSpPr/>
          <p:nvPr/>
        </p:nvSpPr>
        <p:spPr>
          <a:xfrm>
            <a:off x="-1292384" y="-76908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TextBox 7"/>
          <p:cNvSpPr txBox="1"/>
          <p:nvPr/>
        </p:nvSpPr>
        <p:spPr>
          <a:xfrm>
            <a:off x="1685798" y="2052300"/>
            <a:ext cx="15278590" cy="7403507"/>
          </a:xfrm>
          <a:prstGeom prst="rect">
            <a:avLst/>
          </a:prstGeom>
        </p:spPr>
        <p:txBody>
          <a:bodyPr lIns="0" tIns="0" rIns="0" bIns="0" rtlCol="0" anchor="t">
            <a:spAutoFit/>
          </a:bodyPr>
          <a:lstStyle/>
          <a:p>
            <a:pPr algn="l">
              <a:lnSpc>
                <a:spcPts val="3922"/>
              </a:lnSpc>
              <a:spcBef>
                <a:spcPct val="0"/>
              </a:spcBef>
            </a:pPr>
            <a:r>
              <a:rPr lang="en-US" sz="2802" b="1">
                <a:solidFill>
                  <a:srgbClr val="666369"/>
                </a:solidFill>
                <a:latin typeface="Childos Arabic Bold"/>
                <a:ea typeface="Childos Arabic Bold"/>
                <a:cs typeface="Childos Arabic Bold"/>
                <a:sym typeface="Childos Arabic Bold"/>
              </a:rPr>
              <a:t>Stage 1 (8-12 years old):</a:t>
            </a:r>
            <a:r>
              <a:rPr lang="en-US" sz="2802">
                <a:solidFill>
                  <a:srgbClr val="666369"/>
                </a:solidFill>
                <a:latin typeface="Childos Arabic"/>
                <a:ea typeface="Childos Arabic"/>
                <a:cs typeface="Childos Arabic"/>
                <a:sym typeface="Childos Arabic"/>
              </a:rPr>
              <a:t> Childhood stage - No visible signs of puberty.</a:t>
            </a:r>
          </a:p>
          <a:p>
            <a:pPr algn="l">
              <a:lnSpc>
                <a:spcPts val="3922"/>
              </a:lnSpc>
              <a:spcBef>
                <a:spcPct val="0"/>
              </a:spcBef>
            </a:pPr>
            <a:endParaRPr lang="en-US" sz="2802">
              <a:solidFill>
                <a:srgbClr val="666369"/>
              </a:solidFill>
              <a:latin typeface="Childos Arabic"/>
              <a:ea typeface="Childos Arabic"/>
              <a:cs typeface="Childos Arabic"/>
              <a:sym typeface="Childos Arabic"/>
            </a:endParaRPr>
          </a:p>
          <a:p>
            <a:pPr algn="l">
              <a:lnSpc>
                <a:spcPts val="3922"/>
              </a:lnSpc>
              <a:spcBef>
                <a:spcPct val="0"/>
              </a:spcBef>
            </a:pPr>
            <a:r>
              <a:rPr lang="en-US" sz="2802" b="1">
                <a:solidFill>
                  <a:srgbClr val="666369"/>
                </a:solidFill>
                <a:latin typeface="Childos Arabic Bold"/>
                <a:ea typeface="Childos Arabic Bold"/>
                <a:cs typeface="Childos Arabic Bold"/>
                <a:sym typeface="Childos Arabic Bold"/>
              </a:rPr>
              <a:t>Stage 2 (8-14 years old)</a:t>
            </a:r>
            <a:r>
              <a:rPr lang="en-US" sz="2802">
                <a:solidFill>
                  <a:srgbClr val="666369"/>
                </a:solidFill>
                <a:latin typeface="Childos Arabic"/>
                <a:ea typeface="Childos Arabic"/>
                <a:cs typeface="Childos Arabic"/>
                <a:sym typeface="Childos Arabic"/>
              </a:rPr>
              <a:t>: increase in height and weight, the appearance of breast shape, the nipples rise, the area around the nipples may become sensitive, and the appearance of hair on the pubic area near the vulva.</a:t>
            </a:r>
          </a:p>
          <a:p>
            <a:pPr algn="l">
              <a:lnSpc>
                <a:spcPts val="3922"/>
              </a:lnSpc>
              <a:spcBef>
                <a:spcPct val="0"/>
              </a:spcBef>
            </a:pPr>
            <a:endParaRPr lang="en-US" sz="2802">
              <a:solidFill>
                <a:srgbClr val="666369"/>
              </a:solidFill>
              <a:latin typeface="Childos Arabic"/>
              <a:ea typeface="Childos Arabic"/>
              <a:cs typeface="Childos Arabic"/>
              <a:sym typeface="Childos Arabic"/>
            </a:endParaRPr>
          </a:p>
          <a:p>
            <a:pPr algn="l">
              <a:lnSpc>
                <a:spcPts val="3922"/>
              </a:lnSpc>
              <a:spcBef>
                <a:spcPct val="0"/>
              </a:spcBef>
            </a:pPr>
            <a:r>
              <a:rPr lang="en-US" sz="2802" b="1">
                <a:solidFill>
                  <a:srgbClr val="666369"/>
                </a:solidFill>
                <a:latin typeface="Childos Arabic Bold"/>
                <a:ea typeface="Childos Arabic Bold"/>
                <a:cs typeface="Childos Arabic Bold"/>
                <a:sym typeface="Childos Arabic Bold"/>
              </a:rPr>
              <a:t>Stage 3 (9-15 years old):</a:t>
            </a:r>
            <a:r>
              <a:rPr lang="en-US" sz="2802">
                <a:solidFill>
                  <a:srgbClr val="666369"/>
                </a:solidFill>
                <a:latin typeface="Childos Arabic"/>
                <a:ea typeface="Childos Arabic"/>
                <a:cs typeface="Childos Arabic"/>
                <a:sym typeface="Childos Arabic"/>
              </a:rPr>
              <a:t> Widening of the hips, the beginning of ovulation and menstruation, the hair on the genitals becoming darker and fuller, and vaginal discharge (clear and whitish liquid that comes out of the vagina).</a:t>
            </a:r>
          </a:p>
          <a:p>
            <a:pPr algn="l">
              <a:lnSpc>
                <a:spcPts val="3922"/>
              </a:lnSpc>
              <a:spcBef>
                <a:spcPct val="0"/>
              </a:spcBef>
            </a:pPr>
            <a:endParaRPr lang="en-US" sz="2802">
              <a:solidFill>
                <a:srgbClr val="666369"/>
              </a:solidFill>
              <a:latin typeface="Childos Arabic"/>
              <a:ea typeface="Childos Arabic"/>
              <a:cs typeface="Childos Arabic"/>
              <a:sym typeface="Childos Arabic"/>
            </a:endParaRPr>
          </a:p>
          <a:p>
            <a:pPr algn="l">
              <a:lnSpc>
                <a:spcPts val="3922"/>
              </a:lnSpc>
              <a:spcBef>
                <a:spcPct val="0"/>
              </a:spcBef>
            </a:pPr>
            <a:r>
              <a:rPr lang="en-US" sz="2802" b="1">
                <a:solidFill>
                  <a:srgbClr val="666369"/>
                </a:solidFill>
                <a:latin typeface="Childos Arabic Bold"/>
                <a:ea typeface="Childos Arabic Bold"/>
                <a:cs typeface="Childos Arabic Bold"/>
                <a:sym typeface="Childos Arabic Bold"/>
              </a:rPr>
              <a:t>Stage 4 (10-16 years old): </a:t>
            </a:r>
            <a:r>
              <a:rPr lang="en-US" sz="2802">
                <a:solidFill>
                  <a:srgbClr val="666369"/>
                </a:solidFill>
                <a:latin typeface="Childos Arabic"/>
                <a:ea typeface="Childos Arabic"/>
                <a:cs typeface="Childos Arabic"/>
                <a:sym typeface="Childos Arabic"/>
              </a:rPr>
              <a:t>Appearance of armpit hair, the nipples, and the areola are more apparent, the appearance of acne, the beginning of ovulation, and menstruation.</a:t>
            </a:r>
          </a:p>
          <a:p>
            <a:pPr algn="l">
              <a:lnSpc>
                <a:spcPts val="3922"/>
              </a:lnSpc>
              <a:spcBef>
                <a:spcPct val="0"/>
              </a:spcBef>
            </a:pPr>
            <a:endParaRPr lang="en-US" sz="2802">
              <a:solidFill>
                <a:srgbClr val="666369"/>
              </a:solidFill>
              <a:latin typeface="Childos Arabic"/>
              <a:ea typeface="Childos Arabic"/>
              <a:cs typeface="Childos Arabic"/>
              <a:sym typeface="Childos Arabic"/>
            </a:endParaRPr>
          </a:p>
          <a:p>
            <a:pPr algn="l">
              <a:lnSpc>
                <a:spcPts val="3922"/>
              </a:lnSpc>
              <a:spcBef>
                <a:spcPct val="0"/>
              </a:spcBef>
            </a:pPr>
            <a:r>
              <a:rPr lang="en-US" sz="2802" b="1">
                <a:solidFill>
                  <a:srgbClr val="666369"/>
                </a:solidFill>
                <a:latin typeface="Childos Arabic Bold"/>
                <a:ea typeface="Childos Arabic Bold"/>
                <a:cs typeface="Childos Arabic Bold"/>
                <a:sym typeface="Childos Arabic Bold"/>
              </a:rPr>
              <a:t>Stage 5 (12-19 years old):</a:t>
            </a:r>
            <a:r>
              <a:rPr lang="en-US" sz="2802">
                <a:solidFill>
                  <a:srgbClr val="666369"/>
                </a:solidFill>
                <a:latin typeface="Childos Arabic"/>
                <a:ea typeface="Childos Arabic"/>
                <a:cs typeface="Childos Arabic"/>
                <a:sym typeface="Childos Arabic"/>
              </a:rPr>
              <a:t> The body is now in the adult stage, and ovulation and menstruation occur more regularly.</a:t>
            </a:r>
          </a:p>
        </p:txBody>
      </p:sp>
      <p:sp>
        <p:nvSpPr>
          <p:cNvPr id="8" name="Freeform 8"/>
          <p:cNvSpPr/>
          <p:nvPr/>
        </p:nvSpPr>
        <p:spPr>
          <a:xfrm>
            <a:off x="15065834" y="9011200"/>
            <a:ext cx="2725556" cy="889213"/>
          </a:xfrm>
          <a:custGeom>
            <a:avLst/>
            <a:gdLst/>
            <a:ahLst/>
            <a:cxnLst/>
            <a:rect l="l" t="t" r="r" b="b"/>
            <a:pathLst>
              <a:path w="2725556" h="889213">
                <a:moveTo>
                  <a:pt x="0" y="0"/>
                </a:moveTo>
                <a:lnTo>
                  <a:pt x="2725556" y="0"/>
                </a:lnTo>
                <a:lnTo>
                  <a:pt x="2725556" y="889213"/>
                </a:lnTo>
                <a:lnTo>
                  <a:pt x="0" y="889213"/>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784407" y="-406952"/>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1292384" y="7973175"/>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a:off x="14898825" y="880851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(15-18 Y/O)</a:t>
            </a:r>
          </a:p>
        </p:txBody>
      </p:sp>
      <p:sp>
        <p:nvSpPr>
          <p:cNvPr id="7" name="Freeform 7"/>
          <p:cNvSpPr/>
          <p:nvPr/>
        </p:nvSpPr>
        <p:spPr>
          <a:xfrm>
            <a:off x="2448074" y="1768377"/>
            <a:ext cx="15510211" cy="6960207"/>
          </a:xfrm>
          <a:custGeom>
            <a:avLst/>
            <a:gdLst/>
            <a:ahLst/>
            <a:cxnLst/>
            <a:rect l="l" t="t" r="r" b="b"/>
            <a:pathLst>
              <a:path w="15510211" h="6960207">
                <a:moveTo>
                  <a:pt x="0" y="0"/>
                </a:moveTo>
                <a:lnTo>
                  <a:pt x="15510211" y="0"/>
                </a:lnTo>
                <a:lnTo>
                  <a:pt x="15510211" y="6960207"/>
                </a:lnTo>
                <a:lnTo>
                  <a:pt x="0" y="6960207"/>
                </a:lnTo>
                <a:lnTo>
                  <a:pt x="0" y="0"/>
                </a:lnTo>
                <a:close/>
              </a:path>
            </a:pathLst>
          </a:custGeom>
          <a:blipFill>
            <a:blip r:embed="rId8"/>
            <a:stretch>
              <a:fillRect/>
            </a:stretch>
          </a:blipFill>
        </p:spPr>
        <p:txBody>
          <a:bodyPr/>
          <a:lstStyle/>
          <a:p>
            <a:endParaRPr lang="en-CA"/>
          </a:p>
        </p:txBody>
      </p:sp>
      <p:sp>
        <p:nvSpPr>
          <p:cNvPr id="8" name="TextBox 8"/>
          <p:cNvSpPr txBox="1"/>
          <p:nvPr/>
        </p:nvSpPr>
        <p:spPr>
          <a:xfrm>
            <a:off x="4344064" y="914400"/>
            <a:ext cx="11718232" cy="742524"/>
          </a:xfrm>
          <a:prstGeom prst="rect">
            <a:avLst/>
          </a:prstGeom>
        </p:spPr>
        <p:txBody>
          <a:bodyPr lIns="0" tIns="0" rIns="0" bIns="0" rtlCol="0" anchor="t">
            <a:spAutoFit/>
          </a:bodyPr>
          <a:lstStyle/>
          <a:p>
            <a:pPr algn="ctr">
              <a:lnSpc>
                <a:spcPts val="5798"/>
              </a:lnSpc>
            </a:pPr>
            <a:r>
              <a:rPr lang="en-US" sz="4141">
                <a:solidFill>
                  <a:srgbClr val="666369"/>
                </a:solidFill>
                <a:latin typeface="Childos Arabic"/>
                <a:ea typeface="Childos Arabic"/>
                <a:cs typeface="Childos Arabic"/>
                <a:sym typeface="Childos Arabic"/>
              </a:rPr>
              <a:t>DEVELOPMENTAL STAGES OF BODIES WITH PENISES</a:t>
            </a:r>
          </a:p>
        </p:txBody>
      </p:sp>
      <p:sp>
        <p:nvSpPr>
          <p:cNvPr id="9" name="TextBox 9"/>
          <p:cNvSpPr txBox="1"/>
          <p:nvPr/>
        </p:nvSpPr>
        <p:spPr>
          <a:xfrm>
            <a:off x="3762589" y="8082253"/>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1</a:t>
            </a:r>
          </a:p>
        </p:txBody>
      </p:sp>
      <p:sp>
        <p:nvSpPr>
          <p:cNvPr id="10" name="TextBox 10"/>
          <p:cNvSpPr txBox="1"/>
          <p:nvPr/>
        </p:nvSpPr>
        <p:spPr>
          <a:xfrm>
            <a:off x="6339764" y="8082253"/>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2</a:t>
            </a:r>
          </a:p>
        </p:txBody>
      </p:sp>
      <p:sp>
        <p:nvSpPr>
          <p:cNvPr id="11" name="TextBox 11"/>
          <p:cNvSpPr txBox="1"/>
          <p:nvPr/>
        </p:nvSpPr>
        <p:spPr>
          <a:xfrm>
            <a:off x="8913074" y="8082253"/>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3</a:t>
            </a:r>
          </a:p>
        </p:txBody>
      </p:sp>
      <p:sp>
        <p:nvSpPr>
          <p:cNvPr id="12" name="TextBox 12"/>
          <p:cNvSpPr txBox="1"/>
          <p:nvPr/>
        </p:nvSpPr>
        <p:spPr>
          <a:xfrm>
            <a:off x="11773065" y="8082253"/>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4</a:t>
            </a:r>
          </a:p>
        </p:txBody>
      </p:sp>
      <p:sp>
        <p:nvSpPr>
          <p:cNvPr id="13" name="TextBox 13"/>
          <p:cNvSpPr txBox="1"/>
          <p:nvPr/>
        </p:nvSpPr>
        <p:spPr>
          <a:xfrm>
            <a:off x="14898825" y="8082253"/>
            <a:ext cx="1639860" cy="534878"/>
          </a:xfrm>
          <a:prstGeom prst="rect">
            <a:avLst/>
          </a:prstGeom>
        </p:spPr>
        <p:txBody>
          <a:bodyPr lIns="0" tIns="0" rIns="0" bIns="0" rtlCol="0" anchor="t">
            <a:spAutoFit/>
          </a:bodyPr>
          <a:lstStyle/>
          <a:p>
            <a:pPr algn="ctr">
              <a:lnSpc>
                <a:spcPts val="4118"/>
              </a:lnSpc>
            </a:pPr>
            <a:r>
              <a:rPr lang="en-US" sz="2941">
                <a:solidFill>
                  <a:srgbClr val="666369"/>
                </a:solidFill>
                <a:latin typeface="Childos Arabic"/>
                <a:ea typeface="Childos Arabic"/>
                <a:cs typeface="Childos Arabic"/>
                <a:sym typeface="Childos Arabic"/>
              </a:rPr>
              <a:t>STAGE 5</a:t>
            </a:r>
          </a:p>
        </p:txBody>
      </p:sp>
      <p:sp>
        <p:nvSpPr>
          <p:cNvPr id="14" name="TextBox 14"/>
          <p:cNvSpPr txBox="1"/>
          <p:nvPr/>
        </p:nvSpPr>
        <p:spPr>
          <a:xfrm>
            <a:off x="3762589" y="877336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(9-13 Y/O)</a:t>
            </a:r>
          </a:p>
        </p:txBody>
      </p:sp>
      <p:sp>
        <p:nvSpPr>
          <p:cNvPr id="15" name="TextBox 15"/>
          <p:cNvSpPr txBox="1"/>
          <p:nvPr/>
        </p:nvSpPr>
        <p:spPr>
          <a:xfrm>
            <a:off x="6339764" y="877336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(9-15 Y/O)</a:t>
            </a:r>
          </a:p>
        </p:txBody>
      </p:sp>
      <p:sp>
        <p:nvSpPr>
          <p:cNvPr id="16" name="TextBox 16"/>
          <p:cNvSpPr txBox="1"/>
          <p:nvPr/>
        </p:nvSpPr>
        <p:spPr>
          <a:xfrm>
            <a:off x="8913074" y="877336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(11-16 Y/O)</a:t>
            </a:r>
          </a:p>
        </p:txBody>
      </p:sp>
      <p:sp>
        <p:nvSpPr>
          <p:cNvPr id="17" name="TextBox 17"/>
          <p:cNvSpPr txBox="1"/>
          <p:nvPr/>
        </p:nvSpPr>
        <p:spPr>
          <a:xfrm>
            <a:off x="11773065" y="8808512"/>
            <a:ext cx="1639860" cy="449788"/>
          </a:xfrm>
          <a:prstGeom prst="rect">
            <a:avLst/>
          </a:prstGeom>
        </p:spPr>
        <p:txBody>
          <a:bodyPr lIns="0" tIns="0" rIns="0" bIns="0" rtlCol="0" anchor="t">
            <a:spAutoFit/>
          </a:bodyPr>
          <a:lstStyle/>
          <a:p>
            <a:pPr algn="ctr">
              <a:lnSpc>
                <a:spcPts val="3558"/>
              </a:lnSpc>
            </a:pPr>
            <a:r>
              <a:rPr lang="en-US" sz="2541">
                <a:solidFill>
                  <a:srgbClr val="666369"/>
                </a:solidFill>
                <a:latin typeface="Childos Arabic"/>
                <a:ea typeface="Childos Arabic"/>
                <a:cs typeface="Childos Arabic"/>
                <a:sym typeface="Childos Arabic"/>
              </a:rPr>
              <a:t>(12-17 Y/O)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292384" y="7973175"/>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704684" y="-454976"/>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a:off x="2273498" y="544726"/>
            <a:ext cx="14168134" cy="834599"/>
          </a:xfrm>
          <a:prstGeom prst="rect">
            <a:avLst/>
          </a:prstGeom>
        </p:spPr>
        <p:txBody>
          <a:bodyPr lIns="0" tIns="0" rIns="0" bIns="0" rtlCol="0" anchor="t">
            <a:spAutoFit/>
          </a:bodyPr>
          <a:lstStyle/>
          <a:p>
            <a:pPr algn="ctr">
              <a:lnSpc>
                <a:spcPts val="6498"/>
              </a:lnSpc>
            </a:pPr>
            <a:r>
              <a:rPr lang="en-US" sz="4641">
                <a:solidFill>
                  <a:srgbClr val="666369"/>
                </a:solidFill>
                <a:latin typeface="Childos Arabic"/>
                <a:ea typeface="Childos Arabic"/>
                <a:cs typeface="Childos Arabic"/>
                <a:sym typeface="Childos Arabic"/>
              </a:rPr>
              <a:t>DEVELOPMENTAL STAGES OF BODIES WITH PENISES</a:t>
            </a:r>
          </a:p>
        </p:txBody>
      </p:sp>
      <p:sp>
        <p:nvSpPr>
          <p:cNvPr id="7" name="Freeform 7"/>
          <p:cNvSpPr/>
          <p:nvPr/>
        </p:nvSpPr>
        <p:spPr>
          <a:xfrm>
            <a:off x="1201830" y="1637432"/>
            <a:ext cx="16057470" cy="8028735"/>
          </a:xfrm>
          <a:custGeom>
            <a:avLst/>
            <a:gdLst/>
            <a:ahLst/>
            <a:cxnLst/>
            <a:rect l="l" t="t" r="r" b="b"/>
            <a:pathLst>
              <a:path w="16057470" h="8028735">
                <a:moveTo>
                  <a:pt x="0" y="0"/>
                </a:moveTo>
                <a:lnTo>
                  <a:pt x="16057470" y="0"/>
                </a:lnTo>
                <a:lnTo>
                  <a:pt x="16057470" y="8028735"/>
                </a:lnTo>
                <a:lnTo>
                  <a:pt x="0" y="802873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TextBox 8"/>
          <p:cNvSpPr txBox="1"/>
          <p:nvPr/>
        </p:nvSpPr>
        <p:spPr>
          <a:xfrm>
            <a:off x="1441505" y="1871526"/>
            <a:ext cx="15440606" cy="6892968"/>
          </a:xfrm>
          <a:prstGeom prst="rect">
            <a:avLst/>
          </a:prstGeom>
        </p:spPr>
        <p:txBody>
          <a:bodyPr lIns="0" tIns="0" rIns="0" bIns="0" rtlCol="0" anchor="t">
            <a:spAutoFit/>
          </a:bodyPr>
          <a:lstStyle/>
          <a:p>
            <a:pPr algn="just">
              <a:lnSpc>
                <a:spcPts val="4228"/>
              </a:lnSpc>
              <a:spcBef>
                <a:spcPct val="0"/>
              </a:spcBef>
            </a:pPr>
            <a:r>
              <a:rPr lang="en-US" sz="3020" b="1">
                <a:solidFill>
                  <a:srgbClr val="666369"/>
                </a:solidFill>
                <a:latin typeface="Childos Arabic Bold"/>
                <a:ea typeface="Childos Arabic Bold"/>
                <a:cs typeface="Childos Arabic Bold"/>
                <a:sym typeface="Childos Arabic Bold"/>
              </a:rPr>
              <a:t>Stage 1 (9-13 years old):</a:t>
            </a:r>
            <a:r>
              <a:rPr lang="en-US" sz="3020">
                <a:solidFill>
                  <a:srgbClr val="666369"/>
                </a:solidFill>
                <a:latin typeface="Childos Arabic"/>
                <a:ea typeface="Childos Arabic"/>
                <a:cs typeface="Childos Arabic"/>
                <a:sym typeface="Childos Arabic"/>
              </a:rPr>
              <a:t> Childhood stages - No visible signs of puberty.</a:t>
            </a:r>
          </a:p>
          <a:p>
            <a:pPr algn="just">
              <a:lnSpc>
                <a:spcPts val="4228"/>
              </a:lnSpc>
              <a:spcBef>
                <a:spcPct val="0"/>
              </a:spcBef>
            </a:pPr>
            <a:endParaRPr lang="en-US" sz="3020">
              <a:solidFill>
                <a:srgbClr val="666369"/>
              </a:solidFill>
              <a:latin typeface="Childos Arabic"/>
              <a:ea typeface="Childos Arabic"/>
              <a:cs typeface="Childos Arabic"/>
              <a:sym typeface="Childos Arabic"/>
            </a:endParaRPr>
          </a:p>
          <a:p>
            <a:pPr algn="just">
              <a:lnSpc>
                <a:spcPts val="4228"/>
              </a:lnSpc>
              <a:spcBef>
                <a:spcPct val="0"/>
              </a:spcBef>
            </a:pPr>
            <a:r>
              <a:rPr lang="en-US" sz="3020" b="1">
                <a:solidFill>
                  <a:srgbClr val="666369"/>
                </a:solidFill>
                <a:latin typeface="Childos Arabic Bold"/>
                <a:ea typeface="Childos Arabic Bold"/>
                <a:cs typeface="Childos Arabic Bold"/>
                <a:sym typeface="Childos Arabic Bold"/>
              </a:rPr>
              <a:t>Stage 2 (9- 15 years old):</a:t>
            </a:r>
            <a:r>
              <a:rPr lang="en-US" sz="3020">
                <a:solidFill>
                  <a:srgbClr val="666369"/>
                </a:solidFill>
                <a:latin typeface="Childos Arabic"/>
                <a:ea typeface="Childos Arabic"/>
                <a:cs typeface="Childos Arabic"/>
                <a:sym typeface="Childos Arabic"/>
              </a:rPr>
              <a:t> The testicles and scrotum develop, and hairs on the pubic area appear.</a:t>
            </a:r>
          </a:p>
          <a:p>
            <a:pPr algn="just">
              <a:lnSpc>
                <a:spcPts val="4228"/>
              </a:lnSpc>
              <a:spcBef>
                <a:spcPct val="0"/>
              </a:spcBef>
            </a:pPr>
            <a:endParaRPr lang="en-US" sz="3020">
              <a:solidFill>
                <a:srgbClr val="666369"/>
              </a:solidFill>
              <a:latin typeface="Childos Arabic"/>
              <a:ea typeface="Childos Arabic"/>
              <a:cs typeface="Childos Arabic"/>
              <a:sym typeface="Childos Arabic"/>
            </a:endParaRPr>
          </a:p>
          <a:p>
            <a:pPr algn="just">
              <a:lnSpc>
                <a:spcPts val="4228"/>
              </a:lnSpc>
              <a:spcBef>
                <a:spcPct val="0"/>
              </a:spcBef>
            </a:pPr>
            <a:r>
              <a:rPr lang="en-US" sz="3020" b="1">
                <a:solidFill>
                  <a:srgbClr val="666369"/>
                </a:solidFill>
                <a:latin typeface="Childos Arabic Bold"/>
                <a:ea typeface="Childos Arabic Bold"/>
                <a:cs typeface="Childos Arabic Bold"/>
                <a:sym typeface="Childos Arabic Bold"/>
              </a:rPr>
              <a:t>Stage 3 (11-16 years old):</a:t>
            </a:r>
            <a:r>
              <a:rPr lang="en-US" sz="3020">
                <a:solidFill>
                  <a:srgbClr val="666369"/>
                </a:solidFill>
                <a:latin typeface="Childos Arabic"/>
                <a:ea typeface="Childos Arabic"/>
                <a:cs typeface="Childos Arabic"/>
                <a:sym typeface="Childos Arabic"/>
              </a:rPr>
              <a:t> The testicles and scrotum continue to grow. The penis also grows, the hair on the genitals becomes darker and fuller, the voice deepens, and height and weight increases.</a:t>
            </a:r>
          </a:p>
          <a:p>
            <a:pPr algn="just">
              <a:lnSpc>
                <a:spcPts val="4228"/>
              </a:lnSpc>
              <a:spcBef>
                <a:spcPct val="0"/>
              </a:spcBef>
            </a:pPr>
            <a:endParaRPr lang="en-US" sz="3020">
              <a:solidFill>
                <a:srgbClr val="666369"/>
              </a:solidFill>
              <a:latin typeface="Childos Arabic"/>
              <a:ea typeface="Childos Arabic"/>
              <a:cs typeface="Childos Arabic"/>
              <a:sym typeface="Childos Arabic"/>
            </a:endParaRPr>
          </a:p>
          <a:p>
            <a:pPr algn="just">
              <a:lnSpc>
                <a:spcPts val="4228"/>
              </a:lnSpc>
              <a:spcBef>
                <a:spcPct val="0"/>
              </a:spcBef>
            </a:pPr>
            <a:r>
              <a:rPr lang="en-US" sz="3020" b="1">
                <a:solidFill>
                  <a:srgbClr val="666369"/>
                </a:solidFill>
                <a:latin typeface="Childos Arabic Bold"/>
                <a:ea typeface="Childos Arabic Bold"/>
                <a:cs typeface="Childos Arabic Bold"/>
                <a:sym typeface="Childos Arabic Bold"/>
              </a:rPr>
              <a:t>Stage 4 ( 12-17 years old): </a:t>
            </a:r>
            <a:r>
              <a:rPr lang="en-US" sz="3020">
                <a:solidFill>
                  <a:srgbClr val="666369"/>
                </a:solidFill>
                <a:latin typeface="Childos Arabic"/>
                <a:ea typeface="Childos Arabic"/>
                <a:cs typeface="Childos Arabic"/>
                <a:sym typeface="Childos Arabic"/>
              </a:rPr>
              <a:t>The shoulders widen and muscles develop, the penis continues to grow, the appearance of acne on the face and body, and the appearance of armpit hair. Hair on the face may also appear, beginning sperm production and first ejaculations.</a:t>
            </a:r>
          </a:p>
          <a:p>
            <a:pPr algn="just">
              <a:lnSpc>
                <a:spcPts val="4228"/>
              </a:lnSpc>
              <a:spcBef>
                <a:spcPct val="0"/>
              </a:spcBef>
            </a:pPr>
            <a:endParaRPr lang="en-US" sz="3020">
              <a:solidFill>
                <a:srgbClr val="666369"/>
              </a:solidFill>
              <a:latin typeface="Childos Arabic"/>
              <a:ea typeface="Childos Arabic"/>
              <a:cs typeface="Childos Arabic"/>
              <a:sym typeface="Childos Arabic"/>
            </a:endParaRPr>
          </a:p>
          <a:p>
            <a:pPr algn="just">
              <a:lnSpc>
                <a:spcPts val="4228"/>
              </a:lnSpc>
              <a:spcBef>
                <a:spcPct val="0"/>
              </a:spcBef>
            </a:pPr>
            <a:r>
              <a:rPr lang="en-US" sz="3020" b="1">
                <a:solidFill>
                  <a:srgbClr val="666369"/>
                </a:solidFill>
                <a:latin typeface="Childos Arabic Bold"/>
                <a:ea typeface="Childos Arabic Bold"/>
                <a:cs typeface="Childos Arabic Bold"/>
                <a:sym typeface="Childos Arabic Bold"/>
              </a:rPr>
              <a:t>Stage 5 (15-18 years old):</a:t>
            </a:r>
            <a:r>
              <a:rPr lang="en-US" sz="3020">
                <a:solidFill>
                  <a:srgbClr val="666369"/>
                </a:solidFill>
                <a:latin typeface="Childos Arabic"/>
                <a:ea typeface="Childos Arabic"/>
                <a:cs typeface="Childos Arabic"/>
                <a:sym typeface="Childos Arabic"/>
              </a:rPr>
              <a:t> The penis, the scrotum, and hair are in the adult stage. More facial hair Ejaculation contains mature sperm.</a:t>
            </a:r>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89009" y="2708672"/>
            <a:ext cx="7839302" cy="5565904"/>
          </a:xfrm>
          <a:custGeom>
            <a:avLst/>
            <a:gdLst/>
            <a:ahLst/>
            <a:cxnLst/>
            <a:rect l="l" t="t" r="r" b="b"/>
            <a:pathLst>
              <a:path w="7839302" h="5565904">
                <a:moveTo>
                  <a:pt x="0" y="0"/>
                </a:moveTo>
                <a:lnTo>
                  <a:pt x="7839302" y="0"/>
                </a:lnTo>
                <a:lnTo>
                  <a:pt x="7839302" y="5565905"/>
                </a:lnTo>
                <a:lnTo>
                  <a:pt x="0" y="556590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rot="-3486">
            <a:off x="5946789" y="3503088"/>
            <a:ext cx="6523483" cy="4768182"/>
          </a:xfrm>
          <a:prstGeom prst="rect">
            <a:avLst/>
          </a:prstGeom>
        </p:spPr>
        <p:txBody>
          <a:bodyPr lIns="0" tIns="0" rIns="0" bIns="0" rtlCol="0" anchor="t">
            <a:spAutoFit/>
          </a:bodyPr>
          <a:lstStyle/>
          <a:p>
            <a:pPr algn="ctr">
              <a:lnSpc>
                <a:spcPts val="12461"/>
              </a:lnSpc>
              <a:spcBef>
                <a:spcPct val="0"/>
              </a:spcBef>
            </a:pPr>
            <a:r>
              <a:rPr lang="en-US" sz="8900">
                <a:solidFill>
                  <a:srgbClr val="8B73FF"/>
                </a:solidFill>
                <a:latin typeface="Childos Arabic"/>
                <a:ea typeface="Childos Arabic"/>
                <a:cs typeface="Childos Arabic"/>
                <a:sym typeface="Childos Arabic"/>
              </a:rPr>
              <a:t>FEELINGS ABOUT GROWING UP</a:t>
            </a:r>
          </a:p>
        </p:txBody>
      </p:sp>
      <p:sp>
        <p:nvSpPr>
          <p:cNvPr id="7" name="Freeform 7"/>
          <p:cNvSpPr/>
          <p:nvPr/>
        </p:nvSpPr>
        <p:spPr>
          <a:xfrm>
            <a:off x="15661866" y="-1318011"/>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1324975" y="1028700"/>
            <a:ext cx="16162271" cy="8848843"/>
          </a:xfrm>
          <a:custGeom>
            <a:avLst/>
            <a:gdLst/>
            <a:ahLst/>
            <a:cxnLst/>
            <a:rect l="l" t="t" r="r" b="b"/>
            <a:pathLst>
              <a:path w="16162271" h="8848843">
                <a:moveTo>
                  <a:pt x="0" y="0"/>
                </a:moveTo>
                <a:lnTo>
                  <a:pt x="16162270" y="0"/>
                </a:lnTo>
                <a:lnTo>
                  <a:pt x="16162270" y="8848843"/>
                </a:lnTo>
                <a:lnTo>
                  <a:pt x="0" y="88488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4730996" y="916755"/>
            <a:ext cx="10588840" cy="2175525"/>
          </a:xfrm>
          <a:custGeom>
            <a:avLst/>
            <a:gdLst/>
            <a:ahLst/>
            <a:cxnLst/>
            <a:rect l="l" t="t" r="r" b="b"/>
            <a:pathLst>
              <a:path w="10588840" h="2175525">
                <a:moveTo>
                  <a:pt x="0" y="0"/>
                </a:moveTo>
                <a:lnTo>
                  <a:pt x="10588840" y="0"/>
                </a:lnTo>
                <a:lnTo>
                  <a:pt x="10588840" y="2175525"/>
                </a:lnTo>
                <a:lnTo>
                  <a:pt x="0" y="21755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4773822" y="1355013"/>
            <a:ext cx="11464751" cy="2355485"/>
          </a:xfrm>
          <a:custGeom>
            <a:avLst/>
            <a:gdLst/>
            <a:ahLst/>
            <a:cxnLst/>
            <a:rect l="l" t="t" r="r" b="b"/>
            <a:pathLst>
              <a:path w="11464751" h="2355485">
                <a:moveTo>
                  <a:pt x="0" y="0"/>
                </a:moveTo>
                <a:lnTo>
                  <a:pt x="11464750" y="0"/>
                </a:lnTo>
                <a:lnTo>
                  <a:pt x="11464750" y="2355485"/>
                </a:lnTo>
                <a:lnTo>
                  <a:pt x="0" y="23554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10067763">
            <a:off x="14513761" y="5360117"/>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9">
              <a:extLst>
                <a:ext uri="{96DAC541-7B7A-43D3-8B79-37D633B846F1}">
                  <asvg:svgBlip xmlns:asvg="http://schemas.microsoft.com/office/drawing/2016/SVG/main" r:embed="rId10"/>
                </a:ext>
              </a:extLst>
            </a:blip>
            <a:stretch>
              <a:fillRect t="-2382" b="-23300"/>
            </a:stretch>
          </a:blipFill>
        </p:spPr>
        <p:txBody>
          <a:bodyPr/>
          <a:lstStyle/>
          <a:p>
            <a:endParaRPr lang="en-CA"/>
          </a:p>
        </p:txBody>
      </p:sp>
      <p:sp>
        <p:nvSpPr>
          <p:cNvPr id="6" name="Freeform 6"/>
          <p:cNvSpPr/>
          <p:nvPr/>
        </p:nvSpPr>
        <p:spPr>
          <a:xfrm>
            <a:off x="4734859" y="5415163"/>
            <a:ext cx="8377410" cy="3843137"/>
          </a:xfrm>
          <a:custGeom>
            <a:avLst/>
            <a:gdLst/>
            <a:ahLst/>
            <a:cxnLst/>
            <a:rect l="l" t="t" r="r" b="b"/>
            <a:pathLst>
              <a:path w="8377410" h="3843137">
                <a:moveTo>
                  <a:pt x="0" y="0"/>
                </a:moveTo>
                <a:lnTo>
                  <a:pt x="8377409" y="0"/>
                </a:lnTo>
                <a:lnTo>
                  <a:pt x="8377409" y="3843137"/>
                </a:lnTo>
                <a:lnTo>
                  <a:pt x="0" y="3843137"/>
                </a:lnTo>
                <a:lnTo>
                  <a:pt x="0" y="0"/>
                </a:lnTo>
                <a:close/>
              </a:path>
            </a:pathLst>
          </a:custGeom>
          <a:blipFill>
            <a:blip r:embed="rId11"/>
            <a:stretch>
              <a:fillRect/>
            </a:stretch>
          </a:blipFill>
        </p:spPr>
        <p:txBody>
          <a:bodyPr/>
          <a:lstStyle/>
          <a:p>
            <a:endParaRPr lang="en-CA"/>
          </a:p>
        </p:txBody>
      </p:sp>
      <p:sp>
        <p:nvSpPr>
          <p:cNvPr id="7" name="TextBox 7"/>
          <p:cNvSpPr txBox="1"/>
          <p:nvPr/>
        </p:nvSpPr>
        <p:spPr>
          <a:xfrm>
            <a:off x="2626314" y="2855362"/>
            <a:ext cx="13035373" cy="3464062"/>
          </a:xfrm>
          <a:prstGeom prst="rect">
            <a:avLst/>
          </a:prstGeom>
        </p:spPr>
        <p:txBody>
          <a:bodyPr lIns="0" tIns="0" rIns="0" bIns="0" rtlCol="0" anchor="t">
            <a:spAutoFit/>
          </a:bodyPr>
          <a:lstStyle/>
          <a:p>
            <a:pPr algn="ctr">
              <a:lnSpc>
                <a:spcPts val="4699"/>
              </a:lnSpc>
            </a:pPr>
            <a:r>
              <a:rPr lang="en-US" sz="4699">
                <a:solidFill>
                  <a:srgbClr val="7F7C82"/>
                </a:solidFill>
                <a:latin typeface="Childos Arabic"/>
                <a:ea typeface="Childos Arabic"/>
                <a:cs typeface="Childos Arabic"/>
                <a:sym typeface="Childos Arabic"/>
              </a:rPr>
              <a:t>It’s normal to experience a range of different feelings when going through puberty. You and your friend's bodies are changing a lot. </a:t>
            </a:r>
          </a:p>
          <a:p>
            <a:pPr algn="ctr">
              <a:lnSpc>
                <a:spcPts val="6310"/>
              </a:lnSpc>
            </a:pPr>
            <a:endParaRPr lang="en-US" sz="4699">
              <a:solidFill>
                <a:srgbClr val="7F7C82"/>
              </a:solidFill>
              <a:latin typeface="Childos Arabic"/>
              <a:ea typeface="Childos Arabic"/>
              <a:cs typeface="Childos Arabic"/>
              <a:sym typeface="Childos Arabic"/>
            </a:endParaRPr>
          </a:p>
          <a:p>
            <a:pPr algn="ctr">
              <a:lnSpc>
                <a:spcPts val="6310"/>
              </a:lnSpc>
            </a:pPr>
            <a:endParaRPr lang="en-US" sz="4699">
              <a:solidFill>
                <a:srgbClr val="7F7C82"/>
              </a:solidFill>
              <a:latin typeface="Childos Arabic"/>
              <a:ea typeface="Childos Arabic"/>
              <a:cs typeface="Childos Arabic"/>
              <a:sym typeface="Childos Arabic"/>
            </a:endParaRPr>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1324975" y="1028700"/>
            <a:ext cx="16162271" cy="8848843"/>
          </a:xfrm>
          <a:custGeom>
            <a:avLst/>
            <a:gdLst/>
            <a:ahLst/>
            <a:cxnLst/>
            <a:rect l="l" t="t" r="r" b="b"/>
            <a:pathLst>
              <a:path w="16162271" h="8848843">
                <a:moveTo>
                  <a:pt x="0" y="0"/>
                </a:moveTo>
                <a:lnTo>
                  <a:pt x="16162270" y="0"/>
                </a:lnTo>
                <a:lnTo>
                  <a:pt x="16162270" y="8848843"/>
                </a:lnTo>
                <a:lnTo>
                  <a:pt x="0" y="88488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5400000">
            <a:off x="-6828093" y="2829752"/>
            <a:ext cx="13656186" cy="2805726"/>
          </a:xfrm>
          <a:custGeom>
            <a:avLst/>
            <a:gdLst/>
            <a:ahLst/>
            <a:cxnLst/>
            <a:rect l="l" t="t" r="r" b="b"/>
            <a:pathLst>
              <a:path w="13656186" h="2805726">
                <a:moveTo>
                  <a:pt x="0" y="0"/>
                </a:moveTo>
                <a:lnTo>
                  <a:pt x="13656186" y="0"/>
                </a:lnTo>
                <a:lnTo>
                  <a:pt x="13656186" y="2805726"/>
                </a:lnTo>
                <a:lnTo>
                  <a:pt x="0" y="28057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5485679">
            <a:off x="11160146" y="2768165"/>
            <a:ext cx="14255707" cy="2928900"/>
          </a:xfrm>
          <a:custGeom>
            <a:avLst/>
            <a:gdLst/>
            <a:ahLst/>
            <a:cxnLst/>
            <a:rect l="l" t="t" r="r" b="b"/>
            <a:pathLst>
              <a:path w="14255707" h="2928900">
                <a:moveTo>
                  <a:pt x="0" y="0"/>
                </a:moveTo>
                <a:lnTo>
                  <a:pt x="14255708" y="0"/>
                </a:lnTo>
                <a:lnTo>
                  <a:pt x="14255708" y="2928900"/>
                </a:lnTo>
                <a:lnTo>
                  <a:pt x="0" y="29289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TextBox 5"/>
          <p:cNvSpPr txBox="1"/>
          <p:nvPr/>
        </p:nvSpPr>
        <p:spPr>
          <a:xfrm>
            <a:off x="1709816" y="2442825"/>
            <a:ext cx="14868368" cy="8188462"/>
          </a:xfrm>
          <a:prstGeom prst="rect">
            <a:avLst/>
          </a:prstGeom>
        </p:spPr>
        <p:txBody>
          <a:bodyPr lIns="0" tIns="0" rIns="0" bIns="0" rtlCol="0" anchor="t">
            <a:spAutoFit/>
          </a:bodyPr>
          <a:lstStyle/>
          <a:p>
            <a:pPr marL="1014729" lvl="1" indent="-507364" algn="ctr">
              <a:lnSpc>
                <a:spcPts val="4699"/>
              </a:lnSpc>
              <a:buFont typeface="Arial"/>
              <a:buChar char="•"/>
            </a:pPr>
            <a:r>
              <a:rPr lang="en-US" sz="4699">
                <a:solidFill>
                  <a:srgbClr val="7F7C82"/>
                </a:solidFill>
                <a:latin typeface="Childos Arabic"/>
                <a:ea typeface="Childos Arabic"/>
                <a:cs typeface="Childos Arabic"/>
                <a:sym typeface="Childos Arabic"/>
              </a:rPr>
              <a:t>Some of your friends might start puberty earlier and some may start later.</a:t>
            </a:r>
          </a:p>
          <a:p>
            <a:pPr algn="ctr">
              <a:lnSpc>
                <a:spcPts val="4699"/>
              </a:lnSpc>
            </a:pPr>
            <a:r>
              <a:rPr lang="en-US" sz="4699">
                <a:solidFill>
                  <a:srgbClr val="7F7C82"/>
                </a:solidFill>
                <a:latin typeface="Childos Arabic"/>
                <a:ea typeface="Childos Arabic"/>
                <a:cs typeface="Childos Arabic"/>
                <a:sym typeface="Childos Arabic"/>
              </a:rPr>
              <a:t> </a:t>
            </a:r>
          </a:p>
          <a:p>
            <a:pPr marL="1014729" lvl="1" indent="-507364" algn="ctr">
              <a:lnSpc>
                <a:spcPts val="4699"/>
              </a:lnSpc>
              <a:buFont typeface="Arial"/>
              <a:buChar char="•"/>
            </a:pPr>
            <a:r>
              <a:rPr lang="en-US" sz="4699">
                <a:solidFill>
                  <a:srgbClr val="7F7C82"/>
                </a:solidFill>
                <a:latin typeface="Childos Arabic"/>
                <a:ea typeface="Childos Arabic"/>
                <a:cs typeface="Childos Arabic"/>
                <a:sym typeface="Childos Arabic"/>
              </a:rPr>
              <a:t>Everyone’s body is different, so people will go through changes at different rates, and some people may not experience them at all.</a:t>
            </a:r>
          </a:p>
          <a:p>
            <a:pPr algn="ctr">
              <a:lnSpc>
                <a:spcPts val="4699"/>
              </a:lnSpc>
            </a:pPr>
            <a:endParaRPr lang="en-US" sz="4699">
              <a:solidFill>
                <a:srgbClr val="7F7C82"/>
              </a:solidFill>
              <a:latin typeface="Childos Arabic"/>
              <a:ea typeface="Childos Arabic"/>
              <a:cs typeface="Childos Arabic"/>
              <a:sym typeface="Childos Arabic"/>
            </a:endParaRPr>
          </a:p>
          <a:p>
            <a:pPr marL="1014729" lvl="1" indent="-507364" algn="ctr">
              <a:lnSpc>
                <a:spcPts val="4699"/>
              </a:lnSpc>
              <a:buFont typeface="Arial"/>
              <a:buChar char="•"/>
            </a:pPr>
            <a:r>
              <a:rPr lang="en-US" sz="4699">
                <a:solidFill>
                  <a:srgbClr val="7F7C82"/>
                </a:solidFill>
                <a:latin typeface="Childos Arabic"/>
                <a:ea typeface="Childos Arabic"/>
                <a:cs typeface="Childos Arabic"/>
                <a:sym typeface="Childos Arabic"/>
              </a:rPr>
              <a:t>You might feel confusion, fear, shame, discomfort or excitement with your new feelings of sexual desire and that is also normal!</a:t>
            </a:r>
          </a:p>
          <a:p>
            <a:pPr algn="ctr">
              <a:lnSpc>
                <a:spcPts val="4699"/>
              </a:lnSpc>
            </a:pPr>
            <a:endParaRPr lang="en-US" sz="4699">
              <a:solidFill>
                <a:srgbClr val="7F7C82"/>
              </a:solidFill>
              <a:latin typeface="Childos Arabic"/>
              <a:ea typeface="Childos Arabic"/>
              <a:cs typeface="Childos Arabic"/>
              <a:sym typeface="Childos Arabic"/>
            </a:endParaRPr>
          </a:p>
          <a:p>
            <a:pPr algn="ctr">
              <a:lnSpc>
                <a:spcPts val="6310"/>
              </a:lnSpc>
            </a:pPr>
            <a:endParaRPr lang="en-US" sz="4699">
              <a:solidFill>
                <a:srgbClr val="7F7C82"/>
              </a:solidFill>
              <a:latin typeface="Childos Arabic"/>
              <a:ea typeface="Childos Arabic"/>
              <a:cs typeface="Childos Arabic"/>
              <a:sym typeface="Childos Arabic"/>
            </a:endParaRPr>
          </a:p>
          <a:p>
            <a:pPr algn="ctr">
              <a:lnSpc>
                <a:spcPts val="6310"/>
              </a:lnSpc>
            </a:pPr>
            <a:endParaRPr lang="en-US" sz="4699">
              <a:solidFill>
                <a:srgbClr val="7F7C82"/>
              </a:solidFill>
              <a:latin typeface="Childos Arabic"/>
              <a:ea typeface="Childos Arabic"/>
              <a:cs typeface="Childos Arabic"/>
              <a:sym typeface="Childos Arabic"/>
            </a:endParaRPr>
          </a:p>
        </p:txBody>
      </p:sp>
      <p:sp>
        <p:nvSpPr>
          <p:cNvPr id="6" name="Freeform 6"/>
          <p:cNvSpPr/>
          <p:nvPr/>
        </p:nvSpPr>
        <p:spPr>
          <a:xfrm>
            <a:off x="14390918" y="534131"/>
            <a:ext cx="1732873" cy="1784794"/>
          </a:xfrm>
          <a:custGeom>
            <a:avLst/>
            <a:gdLst/>
            <a:ahLst/>
            <a:cxnLst/>
            <a:rect l="l" t="t" r="r" b="b"/>
            <a:pathLst>
              <a:path w="1732873" h="1784794">
                <a:moveTo>
                  <a:pt x="0" y="0"/>
                </a:moveTo>
                <a:lnTo>
                  <a:pt x="1732872" y="0"/>
                </a:lnTo>
                <a:lnTo>
                  <a:pt x="1732872" y="1784794"/>
                </a:lnTo>
                <a:lnTo>
                  <a:pt x="0" y="178479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Freeform 7"/>
          <p:cNvSpPr/>
          <p:nvPr/>
        </p:nvSpPr>
        <p:spPr>
          <a:xfrm>
            <a:off x="8089296" y="250372"/>
            <a:ext cx="1861456" cy="1861456"/>
          </a:xfrm>
          <a:custGeom>
            <a:avLst/>
            <a:gdLst/>
            <a:ahLst/>
            <a:cxnLst/>
            <a:rect l="l" t="t" r="r" b="b"/>
            <a:pathLst>
              <a:path w="1861456" h="1861456">
                <a:moveTo>
                  <a:pt x="0" y="0"/>
                </a:moveTo>
                <a:lnTo>
                  <a:pt x="1861457" y="0"/>
                </a:lnTo>
                <a:lnTo>
                  <a:pt x="1861457" y="1861456"/>
                </a:lnTo>
                <a:lnTo>
                  <a:pt x="0" y="186145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1862216" y="464798"/>
            <a:ext cx="1786915" cy="1854127"/>
          </a:xfrm>
          <a:custGeom>
            <a:avLst/>
            <a:gdLst/>
            <a:ahLst/>
            <a:cxnLst/>
            <a:rect l="l" t="t" r="r" b="b"/>
            <a:pathLst>
              <a:path w="1786915" h="1854127">
                <a:moveTo>
                  <a:pt x="0" y="0"/>
                </a:moveTo>
                <a:lnTo>
                  <a:pt x="1786915" y="0"/>
                </a:lnTo>
                <a:lnTo>
                  <a:pt x="1786915" y="1854127"/>
                </a:lnTo>
                <a:lnTo>
                  <a:pt x="0" y="185412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9" name="Freeform 9"/>
          <p:cNvSpPr/>
          <p:nvPr/>
        </p:nvSpPr>
        <p:spPr>
          <a:xfrm>
            <a:off x="1477375" y="8068861"/>
            <a:ext cx="1637884" cy="1611268"/>
          </a:xfrm>
          <a:custGeom>
            <a:avLst/>
            <a:gdLst/>
            <a:ahLst/>
            <a:cxnLst/>
            <a:rect l="l" t="t" r="r" b="b"/>
            <a:pathLst>
              <a:path w="1637884" h="1611268">
                <a:moveTo>
                  <a:pt x="0" y="0"/>
                </a:moveTo>
                <a:lnTo>
                  <a:pt x="1637884" y="0"/>
                </a:lnTo>
                <a:lnTo>
                  <a:pt x="1637884" y="1611269"/>
                </a:lnTo>
                <a:lnTo>
                  <a:pt x="0" y="161126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0" name="Freeform 10"/>
          <p:cNvSpPr/>
          <p:nvPr/>
        </p:nvSpPr>
        <p:spPr>
          <a:xfrm>
            <a:off x="5396594" y="8437801"/>
            <a:ext cx="1640998" cy="1640998"/>
          </a:xfrm>
          <a:custGeom>
            <a:avLst/>
            <a:gdLst/>
            <a:ahLst/>
            <a:cxnLst/>
            <a:rect l="l" t="t" r="r" b="b"/>
            <a:pathLst>
              <a:path w="1640998" h="1640998">
                <a:moveTo>
                  <a:pt x="0" y="0"/>
                </a:moveTo>
                <a:lnTo>
                  <a:pt x="1640999" y="0"/>
                </a:lnTo>
                <a:lnTo>
                  <a:pt x="1640999" y="1640998"/>
                </a:lnTo>
                <a:lnTo>
                  <a:pt x="0" y="1640998"/>
                </a:lnTo>
                <a:lnTo>
                  <a:pt x="0" y="0"/>
                </a:lnTo>
                <a:close/>
              </a:path>
            </a:pathLst>
          </a:custGeom>
          <a:blipFill>
            <a:blip r:embed="rId17"/>
            <a:stretch>
              <a:fillRect/>
            </a:stretch>
          </a:blipFill>
        </p:spPr>
        <p:txBody>
          <a:bodyPr/>
          <a:lstStyle/>
          <a:p>
            <a:endParaRPr lang="en-CA"/>
          </a:p>
        </p:txBody>
      </p:sp>
      <p:sp>
        <p:nvSpPr>
          <p:cNvPr id="11" name="Freeform 11"/>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8"/>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292384" y="7973175"/>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704684" y="-454976"/>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a:off x="2273498" y="182563"/>
            <a:ext cx="14168134" cy="1454149"/>
          </a:xfrm>
          <a:prstGeom prst="rect">
            <a:avLst/>
          </a:prstGeom>
        </p:spPr>
        <p:txBody>
          <a:bodyPr lIns="0" tIns="0" rIns="0" bIns="0" rtlCol="0" anchor="t">
            <a:spAutoFit/>
          </a:bodyPr>
          <a:lstStyle/>
          <a:p>
            <a:pPr algn="ctr">
              <a:lnSpc>
                <a:spcPts val="11200"/>
              </a:lnSpc>
            </a:pPr>
            <a:r>
              <a:rPr lang="en-US" sz="8000">
                <a:solidFill>
                  <a:srgbClr val="666369"/>
                </a:solidFill>
                <a:latin typeface="Childos Arabic"/>
                <a:ea typeface="Childos Arabic"/>
                <a:cs typeface="Childos Arabic"/>
                <a:sym typeface="Childos Arabic"/>
              </a:rPr>
              <a:t>Class Discussion - Questions</a:t>
            </a:r>
          </a:p>
        </p:txBody>
      </p:sp>
      <p:sp>
        <p:nvSpPr>
          <p:cNvPr id="7" name="Freeform 7"/>
          <p:cNvSpPr/>
          <p:nvPr/>
        </p:nvSpPr>
        <p:spPr>
          <a:xfrm>
            <a:off x="2653649" y="1853820"/>
            <a:ext cx="14418721" cy="7209360"/>
          </a:xfrm>
          <a:custGeom>
            <a:avLst/>
            <a:gdLst/>
            <a:ahLst/>
            <a:cxnLst/>
            <a:rect l="l" t="t" r="r" b="b"/>
            <a:pathLst>
              <a:path w="14418721" h="7209360">
                <a:moveTo>
                  <a:pt x="0" y="0"/>
                </a:moveTo>
                <a:lnTo>
                  <a:pt x="14418721" y="0"/>
                </a:lnTo>
                <a:lnTo>
                  <a:pt x="14418721" y="7209360"/>
                </a:lnTo>
                <a:lnTo>
                  <a:pt x="0" y="72093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TextBox 8"/>
          <p:cNvSpPr txBox="1"/>
          <p:nvPr/>
        </p:nvSpPr>
        <p:spPr>
          <a:xfrm>
            <a:off x="3026607" y="2238294"/>
            <a:ext cx="13672805" cy="7041005"/>
          </a:xfrm>
          <a:prstGeom prst="rect">
            <a:avLst/>
          </a:prstGeom>
        </p:spPr>
        <p:txBody>
          <a:bodyPr lIns="0" tIns="0" rIns="0" bIns="0" rtlCol="0" anchor="t">
            <a:spAutoFit/>
          </a:bodyPr>
          <a:lstStyle/>
          <a:p>
            <a:pPr marL="954292" lvl="1" indent="-477146" algn="just">
              <a:lnSpc>
                <a:spcPts val="6188"/>
              </a:lnSpc>
              <a:spcBef>
                <a:spcPct val="0"/>
              </a:spcBef>
              <a:buFont typeface="Arial"/>
              <a:buChar char="•"/>
            </a:pPr>
            <a:r>
              <a:rPr lang="en-US" sz="4420">
                <a:solidFill>
                  <a:srgbClr val="666369"/>
                </a:solidFill>
                <a:latin typeface="Childos Arabic"/>
                <a:ea typeface="Childos Arabic"/>
                <a:cs typeface="Childos Arabic"/>
                <a:sym typeface="Childos Arabic"/>
              </a:rPr>
              <a:t>What are some new things that teenagers experience during puberty?</a:t>
            </a:r>
          </a:p>
          <a:p>
            <a:pPr marL="954292" lvl="1" indent="-477146" algn="just">
              <a:lnSpc>
                <a:spcPts val="6188"/>
              </a:lnSpc>
              <a:spcBef>
                <a:spcPct val="0"/>
              </a:spcBef>
              <a:buFont typeface="Arial"/>
              <a:buChar char="•"/>
            </a:pPr>
            <a:r>
              <a:rPr lang="en-US" sz="4420">
                <a:solidFill>
                  <a:srgbClr val="666369"/>
                </a:solidFill>
                <a:latin typeface="Childos Arabic"/>
                <a:ea typeface="Childos Arabic"/>
                <a:cs typeface="Childos Arabic"/>
                <a:sym typeface="Childos Arabic"/>
              </a:rPr>
              <a:t>What are some feelings someone could have about their bodies changing?</a:t>
            </a:r>
          </a:p>
          <a:p>
            <a:pPr marL="954292" lvl="1" indent="-477146" algn="just">
              <a:lnSpc>
                <a:spcPts val="6188"/>
              </a:lnSpc>
              <a:spcBef>
                <a:spcPct val="0"/>
              </a:spcBef>
              <a:buFont typeface="Arial"/>
              <a:buChar char="•"/>
            </a:pPr>
            <a:r>
              <a:rPr lang="en-US" sz="4420">
                <a:solidFill>
                  <a:srgbClr val="666369"/>
                </a:solidFill>
                <a:latin typeface="Childos Arabic"/>
                <a:ea typeface="Childos Arabic"/>
                <a:cs typeface="Childos Arabic"/>
                <a:sym typeface="Childos Arabic"/>
              </a:rPr>
              <a:t>What are some changes people might have with their feelings?</a:t>
            </a:r>
          </a:p>
          <a:p>
            <a:pPr marL="954292" lvl="1" indent="-477146" algn="just">
              <a:lnSpc>
                <a:spcPts val="6188"/>
              </a:lnSpc>
              <a:spcBef>
                <a:spcPct val="0"/>
              </a:spcBef>
              <a:buFont typeface="Arial"/>
              <a:buChar char="•"/>
            </a:pPr>
            <a:r>
              <a:rPr lang="en-US" sz="4420">
                <a:solidFill>
                  <a:srgbClr val="666369"/>
                </a:solidFill>
                <a:latin typeface="Childos Arabic"/>
                <a:ea typeface="Childos Arabic"/>
                <a:cs typeface="Childos Arabic"/>
                <a:sym typeface="Childos Arabic"/>
              </a:rPr>
              <a:t>What are some things we can do to appreciate our body during all these changes?</a:t>
            </a:r>
          </a:p>
          <a:p>
            <a:pPr algn="just">
              <a:lnSpc>
                <a:spcPts val="6188"/>
              </a:lnSpc>
              <a:spcBef>
                <a:spcPct val="0"/>
              </a:spcBef>
            </a:pPr>
            <a:endParaRPr lang="en-US" sz="4420">
              <a:solidFill>
                <a:srgbClr val="666369"/>
              </a:solidFill>
              <a:latin typeface="Childos Arabic"/>
              <a:ea typeface="Childos Arabic"/>
              <a:cs typeface="Childos Arabic"/>
              <a:sym typeface="Childos Arabic"/>
            </a:endParaRPr>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223571" y="3208644"/>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9834">
            <a:off x="5715974" y="880931"/>
            <a:ext cx="6857683" cy="1851574"/>
          </a:xfrm>
          <a:custGeom>
            <a:avLst/>
            <a:gdLst/>
            <a:ahLst/>
            <a:cxnLst/>
            <a:rect l="l" t="t" r="r" b="b"/>
            <a:pathLst>
              <a:path w="6857683" h="1851574">
                <a:moveTo>
                  <a:pt x="0" y="0"/>
                </a:moveTo>
                <a:lnTo>
                  <a:pt x="6857683" y="0"/>
                </a:lnTo>
                <a:lnTo>
                  <a:pt x="6857683"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TextBox 7"/>
          <p:cNvSpPr txBox="1"/>
          <p:nvPr/>
        </p:nvSpPr>
        <p:spPr>
          <a:xfrm rot="-39834">
            <a:off x="6781988" y="1198264"/>
            <a:ext cx="4480229" cy="1038746"/>
          </a:xfrm>
          <a:prstGeom prst="rect">
            <a:avLst/>
          </a:prstGeom>
        </p:spPr>
        <p:txBody>
          <a:bodyPr wrap="square" lIns="0" tIns="0" rIns="0" bIns="0" rtlCol="0" anchor="t">
            <a:spAutoFit/>
          </a:bodyPr>
          <a:lstStyle/>
          <a:p>
            <a:pPr algn="ctr">
              <a:lnSpc>
                <a:spcPts val="8400"/>
              </a:lnSpc>
              <a:spcBef>
                <a:spcPct val="0"/>
              </a:spcBef>
            </a:pPr>
            <a:r>
              <a:rPr lang="en-US" sz="6000" b="1" dirty="0">
                <a:solidFill>
                  <a:srgbClr val="6E5AE2"/>
                </a:solidFill>
                <a:latin typeface="Childos Arabic Medium"/>
                <a:ea typeface="Childos Arabic Medium"/>
                <a:cs typeface="Childos Arabic Medium"/>
                <a:sym typeface="Childos Arabic Medium"/>
              </a:rPr>
              <a:t>Elementary 4</a:t>
            </a:r>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2"/>
            <a:stretch>
              <a:fillRect/>
            </a:stretch>
          </a:blipFill>
        </p:spPr>
        <p:txBody>
          <a:bodyPr/>
          <a:lstStyle/>
          <a:p>
            <a:endParaRPr lang="en-CA"/>
          </a:p>
        </p:txBody>
      </p:sp>
      <p:sp>
        <p:nvSpPr>
          <p:cNvPr id="9" name="TextBox 9"/>
          <p:cNvSpPr txBox="1"/>
          <p:nvPr/>
        </p:nvSpPr>
        <p:spPr>
          <a:xfrm rot="-3486">
            <a:off x="5191375" y="4569483"/>
            <a:ext cx="7905048" cy="3621780"/>
          </a:xfrm>
          <a:prstGeom prst="rect">
            <a:avLst/>
          </a:prstGeom>
        </p:spPr>
        <p:txBody>
          <a:bodyPr lIns="0" tIns="0" rIns="0" bIns="0" rtlCol="0" anchor="t">
            <a:spAutoFit/>
          </a:bodyPr>
          <a:lstStyle/>
          <a:p>
            <a:pPr algn="ctr">
              <a:lnSpc>
                <a:spcPts val="9799"/>
              </a:lnSpc>
            </a:pPr>
            <a:r>
              <a:rPr lang="en-US" sz="6999" spc="34">
                <a:solidFill>
                  <a:srgbClr val="6E5AE2"/>
                </a:solidFill>
                <a:latin typeface="Childos Arabic"/>
                <a:ea typeface="Childos Arabic"/>
                <a:cs typeface="Childos Arabic"/>
                <a:sym typeface="Childos Arabic"/>
              </a:rPr>
              <a:t>CCQ Topic:</a:t>
            </a:r>
          </a:p>
          <a:p>
            <a:pPr algn="ctr">
              <a:lnSpc>
                <a:spcPts val="9799"/>
              </a:lnSpc>
            </a:pPr>
            <a:r>
              <a:rPr lang="en-US" sz="6999" spc="34">
                <a:solidFill>
                  <a:srgbClr val="6E5AE2"/>
                </a:solidFill>
                <a:latin typeface="Childos Arabic"/>
                <a:ea typeface="Childos Arabic"/>
                <a:cs typeface="Childos Arabic"/>
                <a:sym typeface="Childos Arabic"/>
              </a:rPr>
              <a:t>Changes to the Body</a:t>
            </a:r>
          </a:p>
          <a:p>
            <a:pPr algn="ctr">
              <a:lnSpc>
                <a:spcPts val="8848"/>
              </a:lnSpc>
              <a:spcBef>
                <a:spcPct val="0"/>
              </a:spcBef>
            </a:pPr>
            <a:endParaRPr lang="en-US" sz="6999" spc="34">
              <a:solidFill>
                <a:srgbClr val="6E5AE2"/>
              </a:solidFill>
              <a:latin typeface="Childos Arabic"/>
              <a:ea typeface="Childos Arabic"/>
              <a:cs typeface="Childos Arabic"/>
              <a:sym typeface="Childos Arab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3098811" y="493543"/>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206358" y="3575248"/>
            <a:ext cx="11875284" cy="5292582"/>
          </a:xfrm>
          <a:prstGeom prst="rect">
            <a:avLst/>
          </a:prstGeom>
        </p:spPr>
        <p:txBody>
          <a:bodyPr lIns="0" tIns="0" rIns="0" bIns="0" rtlCol="0" anchor="t">
            <a:spAutoFit/>
          </a:bodyPr>
          <a:lstStyle/>
          <a:p>
            <a:pPr algn="ctr">
              <a:lnSpc>
                <a:spcPts val="8165"/>
              </a:lnSpc>
            </a:pPr>
            <a:r>
              <a:rPr lang="en-US" sz="8165">
                <a:solidFill>
                  <a:srgbClr val="7F7C82"/>
                </a:solidFill>
                <a:latin typeface="Childos Arabic"/>
                <a:ea typeface="Childos Arabic"/>
                <a:cs typeface="Childos Arabic"/>
                <a:sym typeface="Childos Arabic"/>
              </a:rPr>
              <a:t>WHAT DID YOU LEARN ABOUT PUBERTY TODAY?</a:t>
            </a:r>
          </a:p>
          <a:p>
            <a:pPr algn="ctr">
              <a:lnSpc>
                <a:spcPts val="8165"/>
              </a:lnSpc>
            </a:pPr>
            <a:endParaRPr lang="en-US" sz="8165">
              <a:solidFill>
                <a:srgbClr val="7F7C82"/>
              </a:solidFill>
              <a:latin typeface="Childos Arabic"/>
              <a:ea typeface="Childos Arabic"/>
              <a:cs typeface="Childos Arabic"/>
              <a:sym typeface="Childos Arabic"/>
            </a:endParaRPr>
          </a:p>
          <a:p>
            <a:pPr algn="ctr">
              <a:lnSpc>
                <a:spcPts val="8165"/>
              </a:lnSpc>
            </a:pPr>
            <a:endParaRPr lang="en-US" sz="8165">
              <a:solidFill>
                <a:srgbClr val="7F7C82"/>
              </a:solidFill>
              <a:latin typeface="Childos Arabic"/>
              <a:ea typeface="Childos Arabic"/>
              <a:cs typeface="Childos Arabic"/>
              <a:sym typeface="Childos Arabic"/>
            </a:endParaRPr>
          </a:p>
          <a:p>
            <a:pPr algn="ctr">
              <a:lnSpc>
                <a:spcPts val="8165"/>
              </a:lnSpc>
            </a:pPr>
            <a:endParaRPr lang="en-US" sz="8165">
              <a:solidFill>
                <a:srgbClr val="7F7C82"/>
              </a:solidFill>
              <a:latin typeface="Childos Arabic"/>
              <a:ea typeface="Childos Arabic"/>
              <a:cs typeface="Childos Arabic"/>
              <a:sym typeface="Childos Arabic"/>
            </a:endParaRPr>
          </a:p>
        </p:txBody>
      </p:sp>
      <p:sp>
        <p:nvSpPr>
          <p:cNvPr id="7" name="Freeform 7"/>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1503003" y="5593702"/>
            <a:ext cx="3578640" cy="4693298"/>
          </a:xfrm>
          <a:custGeom>
            <a:avLst/>
            <a:gdLst/>
            <a:ahLst/>
            <a:cxnLst/>
            <a:rect l="l" t="t" r="r" b="b"/>
            <a:pathLst>
              <a:path w="3578640" h="4693298">
                <a:moveTo>
                  <a:pt x="0" y="0"/>
                </a:moveTo>
                <a:lnTo>
                  <a:pt x="3578639" y="0"/>
                </a:lnTo>
                <a:lnTo>
                  <a:pt x="3578639"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459025"/>
            <a:ext cx="11258810" cy="1425839"/>
          </a:xfrm>
          <a:prstGeom prst="rect">
            <a:avLst/>
          </a:prstGeom>
        </p:spPr>
        <p:txBody>
          <a:bodyPr lIns="0" tIns="0" rIns="0" bIns="0" rtlCol="0" anchor="t">
            <a:spAutoFit/>
          </a:bodyPr>
          <a:lstStyle/>
          <a:p>
            <a:pPr algn="ctr">
              <a:lnSpc>
                <a:spcPts val="10010"/>
              </a:lnSpc>
            </a:pPr>
            <a:r>
              <a:rPr lang="en-US" sz="10010">
                <a:solidFill>
                  <a:srgbClr val="7F7C82"/>
                </a:solidFill>
                <a:latin typeface="Childos Arabic"/>
                <a:ea typeface="Childos Arabic"/>
                <a:cs typeface="Childos Arabic"/>
                <a:sym typeface="Childos Arabic"/>
              </a:rPr>
              <a:t>Don't forget</a:t>
            </a:r>
          </a:p>
        </p:txBody>
      </p:sp>
      <p:sp>
        <p:nvSpPr>
          <p:cNvPr id="4" name="TextBox 4"/>
          <p:cNvSpPr txBox="1"/>
          <p:nvPr/>
        </p:nvSpPr>
        <p:spPr>
          <a:xfrm>
            <a:off x="2273498" y="4147797"/>
            <a:ext cx="13976217" cy="2076450"/>
          </a:xfrm>
          <a:prstGeom prst="rect">
            <a:avLst/>
          </a:prstGeom>
        </p:spPr>
        <p:txBody>
          <a:bodyPr lIns="0" tIns="0" rIns="0" bIns="0" rtlCol="0" anchor="t">
            <a:spAutoFit/>
          </a:bodyPr>
          <a:lstStyle/>
          <a:p>
            <a:pPr algn="ctr">
              <a:lnSpc>
                <a:spcPts val="5337"/>
              </a:lnSpc>
            </a:pPr>
            <a:r>
              <a:rPr lang="en-US" sz="4447">
                <a:solidFill>
                  <a:srgbClr val="7F7C82"/>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953864" y="1028700"/>
            <a:ext cx="2295850" cy="2304988"/>
          </a:xfrm>
          <a:custGeom>
            <a:avLst/>
            <a:gdLst/>
            <a:ahLst/>
            <a:cxnLst/>
            <a:rect l="l" t="t" r="r" b="b"/>
            <a:pathLst>
              <a:path w="2295850" h="2304988">
                <a:moveTo>
                  <a:pt x="0" y="0"/>
                </a:moveTo>
                <a:lnTo>
                  <a:pt x="2295851" y="0"/>
                </a:lnTo>
                <a:lnTo>
                  <a:pt x="2295851"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006696" y="2329876"/>
            <a:ext cx="12285532" cy="5627248"/>
            <a:chOff x="0" y="0"/>
            <a:chExt cx="13279545" cy="6082545"/>
          </a:xfrm>
        </p:grpSpPr>
        <p:sp>
          <p:nvSpPr>
            <p:cNvPr id="4" name="Freeform 4"/>
            <p:cNvSpPr/>
            <p:nvPr/>
          </p:nvSpPr>
          <p:spPr>
            <a:xfrm>
              <a:off x="0" y="0"/>
              <a:ext cx="13279546" cy="6082545"/>
            </a:xfrm>
            <a:custGeom>
              <a:avLst/>
              <a:gdLst/>
              <a:ahLst/>
              <a:cxnLst/>
              <a:rect l="l" t="t" r="r" b="b"/>
              <a:pathLst>
                <a:path w="13279546" h="6082545">
                  <a:moveTo>
                    <a:pt x="13155085" y="6082545"/>
                  </a:moveTo>
                  <a:lnTo>
                    <a:pt x="124460" y="6082545"/>
                  </a:lnTo>
                  <a:cubicBezTo>
                    <a:pt x="55880" y="6082545"/>
                    <a:pt x="0" y="6026665"/>
                    <a:pt x="0" y="5958084"/>
                  </a:cubicBezTo>
                  <a:lnTo>
                    <a:pt x="0" y="124460"/>
                  </a:lnTo>
                  <a:cubicBezTo>
                    <a:pt x="0" y="55880"/>
                    <a:pt x="55880" y="0"/>
                    <a:pt x="124460" y="0"/>
                  </a:cubicBezTo>
                  <a:lnTo>
                    <a:pt x="13155085" y="0"/>
                  </a:lnTo>
                  <a:cubicBezTo>
                    <a:pt x="13223666" y="0"/>
                    <a:pt x="13279546" y="55880"/>
                    <a:pt x="13279546" y="124460"/>
                  </a:cubicBezTo>
                  <a:lnTo>
                    <a:pt x="13279546" y="5958085"/>
                  </a:lnTo>
                  <a:cubicBezTo>
                    <a:pt x="13279546" y="6026665"/>
                    <a:pt x="13223666" y="6082545"/>
                    <a:pt x="13155085" y="6082545"/>
                  </a:cubicBezTo>
                  <a:close/>
                </a:path>
              </a:pathLst>
            </a:custGeom>
            <a:solidFill>
              <a:srgbClr val="A488BF"/>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1" name="TextBox 11"/>
          <p:cNvSpPr txBox="1"/>
          <p:nvPr/>
        </p:nvSpPr>
        <p:spPr>
          <a:xfrm>
            <a:off x="4131830" y="560329"/>
            <a:ext cx="14035264" cy="1384995"/>
          </a:xfrm>
          <a:prstGeom prst="rect">
            <a:avLst/>
          </a:prstGeom>
        </p:spPr>
        <p:txBody>
          <a:bodyPr lIns="0" tIns="0" rIns="0" bIns="0" rtlCol="0" anchor="t">
            <a:spAutoFit/>
          </a:bodyPr>
          <a:lstStyle/>
          <a:p>
            <a:pPr algn="ctr">
              <a:lnSpc>
                <a:spcPts val="11200"/>
              </a:lnSpc>
            </a:pPr>
            <a:r>
              <a:rPr lang="en-US" sz="8000" dirty="0">
                <a:solidFill>
                  <a:srgbClr val="7F7C82"/>
                </a:solidFill>
                <a:latin typeface="Childos Arabic"/>
                <a:ea typeface="Childos Arabic"/>
                <a:cs typeface="Childos Arabic"/>
                <a:sym typeface="Childos Arabic"/>
              </a:rPr>
              <a:t>Content CCQ </a:t>
            </a:r>
            <a:r>
              <a:rPr lang="en-US" sz="8000" dirty="0" err="1">
                <a:solidFill>
                  <a:srgbClr val="7F7C82"/>
                </a:solidFill>
                <a:latin typeface="Childos Arabic"/>
                <a:ea typeface="Childos Arabic"/>
                <a:cs typeface="Childos Arabic"/>
                <a:sym typeface="Childos Arabic"/>
              </a:rPr>
              <a:t>Programme</a:t>
            </a:r>
            <a:r>
              <a:rPr lang="en-US" sz="8000" dirty="0">
                <a:solidFill>
                  <a:srgbClr val="7F7C82"/>
                </a:solidFill>
                <a:latin typeface="Childos Arabic"/>
                <a:ea typeface="Childos Arabic"/>
                <a:cs typeface="Childos Arabic"/>
                <a:sym typeface="Childos Arabic"/>
              </a:rPr>
              <a:t> Goals:</a:t>
            </a:r>
          </a:p>
        </p:txBody>
      </p:sp>
      <p:grpSp>
        <p:nvGrpSpPr>
          <p:cNvPr id="12" name="Group 12"/>
          <p:cNvGrpSpPr/>
          <p:nvPr/>
        </p:nvGrpSpPr>
        <p:grpSpPr>
          <a:xfrm>
            <a:off x="5624696" y="5128943"/>
            <a:ext cx="11532157" cy="2270869"/>
            <a:chOff x="0" y="0"/>
            <a:chExt cx="12749821" cy="2510647"/>
          </a:xfrm>
        </p:grpSpPr>
        <p:sp>
          <p:nvSpPr>
            <p:cNvPr id="13" name="Freeform 13"/>
            <p:cNvSpPr/>
            <p:nvPr/>
          </p:nvSpPr>
          <p:spPr>
            <a:xfrm>
              <a:off x="0" y="0"/>
              <a:ext cx="12749821" cy="2510647"/>
            </a:xfrm>
            <a:custGeom>
              <a:avLst/>
              <a:gdLst/>
              <a:ahLst/>
              <a:cxnLst/>
              <a:rect l="l" t="t" r="r" b="b"/>
              <a:pathLst>
                <a:path w="12749821" h="2510647">
                  <a:moveTo>
                    <a:pt x="12625360" y="2510647"/>
                  </a:moveTo>
                  <a:lnTo>
                    <a:pt x="124460" y="2510647"/>
                  </a:lnTo>
                  <a:cubicBezTo>
                    <a:pt x="55880" y="2510647"/>
                    <a:pt x="0" y="2454767"/>
                    <a:pt x="0" y="2386187"/>
                  </a:cubicBezTo>
                  <a:lnTo>
                    <a:pt x="0" y="124460"/>
                  </a:lnTo>
                  <a:cubicBezTo>
                    <a:pt x="0" y="55880"/>
                    <a:pt x="55880" y="0"/>
                    <a:pt x="124460" y="0"/>
                  </a:cubicBezTo>
                  <a:lnTo>
                    <a:pt x="12625360" y="0"/>
                  </a:lnTo>
                  <a:cubicBezTo>
                    <a:pt x="12693941" y="0"/>
                    <a:pt x="12749821" y="55880"/>
                    <a:pt x="12749821" y="124460"/>
                  </a:cubicBezTo>
                  <a:lnTo>
                    <a:pt x="12749821" y="2386187"/>
                  </a:lnTo>
                  <a:cubicBezTo>
                    <a:pt x="12749821" y="2454767"/>
                    <a:pt x="12693941" y="2510647"/>
                    <a:pt x="12625360" y="2510647"/>
                  </a:cubicBezTo>
                  <a:close/>
                </a:path>
              </a:pathLst>
            </a:custGeom>
            <a:solidFill>
              <a:srgbClr val="F0D9FF"/>
            </a:solidFill>
          </p:spPr>
          <p:txBody>
            <a:bodyPr/>
            <a:lstStyle/>
            <a:p>
              <a:endParaRPr lang="en-CA"/>
            </a:p>
          </p:txBody>
        </p:sp>
      </p:grpSp>
      <p:sp>
        <p:nvSpPr>
          <p:cNvPr id="14" name="TextBox 14"/>
          <p:cNvSpPr txBox="1"/>
          <p:nvPr/>
        </p:nvSpPr>
        <p:spPr>
          <a:xfrm>
            <a:off x="6128314" y="5913770"/>
            <a:ext cx="10524922" cy="1076329"/>
          </a:xfrm>
          <a:prstGeom prst="rect">
            <a:avLst/>
          </a:prstGeom>
        </p:spPr>
        <p:txBody>
          <a:bodyPr lIns="0" tIns="0" rIns="0" bIns="0" rtlCol="0" anchor="t">
            <a:spAutoFit/>
          </a:bodyPr>
          <a:lstStyle/>
          <a:p>
            <a:pPr algn="ctr">
              <a:lnSpc>
                <a:spcPts val="7500"/>
              </a:lnSpc>
              <a:spcBef>
                <a:spcPct val="0"/>
              </a:spcBef>
            </a:pPr>
            <a:r>
              <a:rPr lang="en-US" sz="7500">
                <a:solidFill>
                  <a:srgbClr val="7F7C82"/>
                </a:solidFill>
                <a:latin typeface="Childos Arabic"/>
                <a:ea typeface="Childos Arabic"/>
                <a:cs typeface="Childos Arabic"/>
                <a:sym typeface="Childos Arabic"/>
              </a:rPr>
              <a:t>Feelings About Growing-Up</a:t>
            </a:r>
          </a:p>
        </p:txBody>
      </p:sp>
      <p:grpSp>
        <p:nvGrpSpPr>
          <p:cNvPr id="15" name="Group 15"/>
          <p:cNvGrpSpPr/>
          <p:nvPr/>
        </p:nvGrpSpPr>
        <p:grpSpPr>
          <a:xfrm>
            <a:off x="5624696" y="2781391"/>
            <a:ext cx="11532157" cy="2025940"/>
            <a:chOff x="0" y="0"/>
            <a:chExt cx="12749821" cy="2239855"/>
          </a:xfrm>
        </p:grpSpPr>
        <p:sp>
          <p:nvSpPr>
            <p:cNvPr id="16" name="Freeform 16"/>
            <p:cNvSpPr/>
            <p:nvPr/>
          </p:nvSpPr>
          <p:spPr>
            <a:xfrm>
              <a:off x="0" y="0"/>
              <a:ext cx="12749821" cy="2239856"/>
            </a:xfrm>
            <a:custGeom>
              <a:avLst/>
              <a:gdLst/>
              <a:ahLst/>
              <a:cxnLst/>
              <a:rect l="l" t="t" r="r" b="b"/>
              <a:pathLst>
                <a:path w="12749821" h="2239856">
                  <a:moveTo>
                    <a:pt x="12625360" y="2239855"/>
                  </a:moveTo>
                  <a:lnTo>
                    <a:pt x="124460" y="2239855"/>
                  </a:lnTo>
                  <a:cubicBezTo>
                    <a:pt x="55880" y="2239855"/>
                    <a:pt x="0" y="2183975"/>
                    <a:pt x="0" y="2115395"/>
                  </a:cubicBezTo>
                  <a:lnTo>
                    <a:pt x="0" y="124460"/>
                  </a:lnTo>
                  <a:cubicBezTo>
                    <a:pt x="0" y="55880"/>
                    <a:pt x="55880" y="0"/>
                    <a:pt x="124460" y="0"/>
                  </a:cubicBezTo>
                  <a:lnTo>
                    <a:pt x="12625360" y="0"/>
                  </a:lnTo>
                  <a:cubicBezTo>
                    <a:pt x="12693941" y="0"/>
                    <a:pt x="12749821" y="55880"/>
                    <a:pt x="12749821" y="124460"/>
                  </a:cubicBezTo>
                  <a:lnTo>
                    <a:pt x="12749821" y="2115395"/>
                  </a:lnTo>
                  <a:cubicBezTo>
                    <a:pt x="12749821" y="2183975"/>
                    <a:pt x="12693941" y="2239856"/>
                    <a:pt x="12625360" y="2239856"/>
                  </a:cubicBezTo>
                  <a:close/>
                </a:path>
              </a:pathLst>
            </a:custGeom>
            <a:solidFill>
              <a:srgbClr val="F0D9FF"/>
            </a:solidFill>
          </p:spPr>
          <p:txBody>
            <a:bodyPr/>
            <a:lstStyle/>
            <a:p>
              <a:endParaRPr lang="en-CA"/>
            </a:p>
          </p:txBody>
        </p:sp>
      </p:grpSp>
      <p:sp>
        <p:nvSpPr>
          <p:cNvPr id="17" name="TextBox 17"/>
          <p:cNvSpPr txBox="1"/>
          <p:nvPr/>
        </p:nvSpPr>
        <p:spPr>
          <a:xfrm>
            <a:off x="5887001" y="3254611"/>
            <a:ext cx="10524922" cy="1146176"/>
          </a:xfrm>
          <a:prstGeom prst="rect">
            <a:avLst/>
          </a:prstGeom>
        </p:spPr>
        <p:txBody>
          <a:bodyPr lIns="0" tIns="0" rIns="0" bIns="0" rtlCol="0" anchor="t">
            <a:spAutoFit/>
          </a:bodyPr>
          <a:lstStyle/>
          <a:p>
            <a:pPr algn="ctr">
              <a:lnSpc>
                <a:spcPts val="8000"/>
              </a:lnSpc>
              <a:spcBef>
                <a:spcPct val="0"/>
              </a:spcBef>
            </a:pPr>
            <a:r>
              <a:rPr lang="en-US" sz="8000">
                <a:solidFill>
                  <a:srgbClr val="7F7C82"/>
                </a:solidFill>
                <a:latin typeface="Childos Arabic"/>
                <a:ea typeface="Childos Arabic"/>
                <a:cs typeface="Childos Arabic"/>
                <a:sym typeface="Childos Arabic"/>
              </a:rPr>
              <a:t>Puberty</a:t>
            </a:r>
          </a:p>
        </p:txBody>
      </p:sp>
      <p:sp>
        <p:nvSpPr>
          <p:cNvPr id="18" name="Freeform 1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6"/>
            <a:stretch>
              <a:fillRect/>
            </a:stretch>
          </a:blipFill>
        </p:spPr>
        <p:txBody>
          <a:bodyPr/>
          <a:lstStyle/>
          <a:p>
            <a:endParaRPr lang="en-C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2832506" y="2137444"/>
            <a:ext cx="13006129" cy="7120856"/>
          </a:xfrm>
          <a:custGeom>
            <a:avLst/>
            <a:gdLst/>
            <a:ahLst/>
            <a:cxnLst/>
            <a:rect l="l" t="t" r="r" b="b"/>
            <a:pathLst>
              <a:path w="13006129" h="7120856">
                <a:moveTo>
                  <a:pt x="0" y="0"/>
                </a:moveTo>
                <a:lnTo>
                  <a:pt x="13006130" y="0"/>
                </a:lnTo>
                <a:lnTo>
                  <a:pt x="13006130" y="7120856"/>
                </a:lnTo>
                <a:lnTo>
                  <a:pt x="0" y="71208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04608" y="6987876"/>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3571888" y="3781947"/>
            <a:ext cx="10635398" cy="5426075"/>
          </a:xfrm>
          <a:prstGeom prst="rect">
            <a:avLst/>
          </a:prstGeom>
        </p:spPr>
        <p:txBody>
          <a:bodyPr lIns="0" tIns="0" rIns="0" bIns="0" rtlCol="0" anchor="t">
            <a:spAutoFit/>
          </a:bodyPr>
          <a:lstStyle/>
          <a:p>
            <a:pPr algn="ctr">
              <a:lnSpc>
                <a:spcPts val="6999"/>
              </a:lnSpc>
            </a:pPr>
            <a:r>
              <a:rPr lang="en-US" sz="6999">
                <a:solidFill>
                  <a:srgbClr val="7F7C82"/>
                </a:solidFill>
                <a:latin typeface="Childos Arabic"/>
                <a:ea typeface="Childos Arabic"/>
                <a:cs typeface="Childos Arabic"/>
                <a:sym typeface="Childos Arabic"/>
              </a:rPr>
              <a:t>1. Take turns speaking.</a:t>
            </a:r>
          </a:p>
          <a:p>
            <a:pPr algn="ctr">
              <a:lnSpc>
                <a:spcPts val="6999"/>
              </a:lnSpc>
            </a:pPr>
            <a:r>
              <a:rPr lang="en-US" sz="6999">
                <a:solidFill>
                  <a:srgbClr val="7F7C82"/>
                </a:solidFill>
                <a:latin typeface="Childos Arabic"/>
                <a:ea typeface="Childos Arabic"/>
                <a:cs typeface="Childos Arabic"/>
                <a:sym typeface="Childos Arabic"/>
              </a:rPr>
              <a:t>2. Listen when others talk.</a:t>
            </a:r>
          </a:p>
          <a:p>
            <a:pPr algn="ctr">
              <a:lnSpc>
                <a:spcPts val="6999"/>
              </a:lnSpc>
            </a:pPr>
            <a:r>
              <a:rPr lang="en-US" sz="6999">
                <a:solidFill>
                  <a:srgbClr val="7F7C82"/>
                </a:solidFill>
                <a:latin typeface="Childos Arabic"/>
                <a:ea typeface="Childos Arabic"/>
                <a:cs typeface="Childos Arabic"/>
                <a:sym typeface="Childos Arabic"/>
              </a:rPr>
              <a:t>3. Use the right words when talking about the body.</a:t>
            </a:r>
          </a:p>
          <a:p>
            <a:pPr algn="ctr">
              <a:lnSpc>
                <a:spcPts val="6999"/>
              </a:lnSpc>
            </a:pPr>
            <a:endParaRPr lang="en-US" sz="6999">
              <a:solidFill>
                <a:srgbClr val="7F7C82"/>
              </a:solidFill>
              <a:latin typeface="Childos Arabic"/>
              <a:ea typeface="Childos Arabic"/>
              <a:cs typeface="Childos Arabic"/>
              <a:sym typeface="Childos Arabic"/>
            </a:endParaRPr>
          </a:p>
          <a:p>
            <a:pPr algn="ctr">
              <a:lnSpc>
                <a:spcPts val="6999"/>
              </a:lnSpc>
            </a:pPr>
            <a:endParaRPr lang="en-US" sz="6999">
              <a:solidFill>
                <a:srgbClr val="7F7C82"/>
              </a:solidFill>
              <a:latin typeface="Childos Arabic"/>
              <a:ea typeface="Childos Arabic"/>
              <a:cs typeface="Childos Arabic"/>
              <a:sym typeface="Childos Arabic"/>
            </a:endParaRPr>
          </a:p>
        </p:txBody>
      </p:sp>
      <p:sp>
        <p:nvSpPr>
          <p:cNvPr id="8" name="TextBox 8"/>
          <p:cNvSpPr txBox="1"/>
          <p:nvPr/>
        </p:nvSpPr>
        <p:spPr>
          <a:xfrm>
            <a:off x="4135462" y="928059"/>
            <a:ext cx="9802455" cy="1882775"/>
          </a:xfrm>
          <a:prstGeom prst="rect">
            <a:avLst/>
          </a:prstGeom>
        </p:spPr>
        <p:txBody>
          <a:bodyPr lIns="0" tIns="0" rIns="0" bIns="0" rtlCol="0" anchor="t">
            <a:spAutoFit/>
          </a:bodyPr>
          <a:lstStyle/>
          <a:p>
            <a:pPr algn="ctr">
              <a:lnSpc>
                <a:spcPts val="6999"/>
              </a:lnSpc>
            </a:pPr>
            <a:r>
              <a:rPr lang="en-US" sz="6999">
                <a:solidFill>
                  <a:srgbClr val="FFFFFF"/>
                </a:solidFill>
                <a:latin typeface="Childos Arabic"/>
                <a:ea typeface="Childos Arabic"/>
                <a:cs typeface="Childos Arabic"/>
                <a:sym typeface="Childos Arabic"/>
              </a:rPr>
              <a:t>The Rules For the Class</a:t>
            </a:r>
          </a:p>
          <a:p>
            <a:pPr algn="ctr">
              <a:lnSpc>
                <a:spcPts val="6999"/>
              </a:lnSpc>
            </a:pPr>
            <a:endParaRPr lang="en-US" sz="6999">
              <a:solidFill>
                <a:srgbClr val="FFFFFF"/>
              </a:solidFill>
              <a:latin typeface="Childos Arabic"/>
              <a:ea typeface="Childos Arabic"/>
              <a:cs typeface="Childos Arabic"/>
              <a:sym typeface="Childos Arabic"/>
            </a:endParaRPr>
          </a:p>
        </p:txBody>
      </p:sp>
      <p:sp>
        <p:nvSpPr>
          <p:cNvPr id="9" name="Freeform 9"/>
          <p:cNvSpPr/>
          <p:nvPr/>
        </p:nvSpPr>
        <p:spPr>
          <a:xfrm>
            <a:off x="671607" y="5975713"/>
            <a:ext cx="3121149" cy="4529373"/>
          </a:xfrm>
          <a:custGeom>
            <a:avLst/>
            <a:gdLst/>
            <a:ahLst/>
            <a:cxnLst/>
            <a:rect l="l" t="t" r="r" b="b"/>
            <a:pathLst>
              <a:path w="3121149" h="4529373">
                <a:moveTo>
                  <a:pt x="0" y="0"/>
                </a:moveTo>
                <a:lnTo>
                  <a:pt x="3121150" y="0"/>
                </a:lnTo>
                <a:lnTo>
                  <a:pt x="3121150" y="4529372"/>
                </a:lnTo>
                <a:lnTo>
                  <a:pt x="0" y="452937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10" name="Freeform 10"/>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3"/>
            <a:stretch>
              <a:fillRect/>
            </a:stretch>
          </a:blipFill>
        </p:spPr>
        <p:txBody>
          <a:bodyPr/>
          <a:lstStyle/>
          <a:p>
            <a:endParaRPr lang="en-CA"/>
          </a:p>
        </p:txBody>
      </p:sp>
      <p:sp>
        <p:nvSpPr>
          <p:cNvPr id="11" name="TextBox 11"/>
          <p:cNvSpPr txBox="1"/>
          <p:nvPr/>
        </p:nvSpPr>
        <p:spPr>
          <a:xfrm>
            <a:off x="3918704" y="9296400"/>
            <a:ext cx="10450592" cy="705487"/>
          </a:xfrm>
          <a:prstGeom prst="rect">
            <a:avLst/>
          </a:prstGeom>
        </p:spPr>
        <p:txBody>
          <a:bodyPr lIns="0" tIns="0" rIns="0" bIns="0" rtlCol="0" anchor="t">
            <a:spAutoFit/>
          </a:bodyPr>
          <a:lstStyle/>
          <a:p>
            <a:pPr algn="ctr">
              <a:lnSpc>
                <a:spcPts val="4900"/>
              </a:lnSpc>
            </a:pPr>
            <a:r>
              <a:rPr lang="en-US" sz="4900">
                <a:solidFill>
                  <a:srgbClr val="F3F1F5"/>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24349" y="2360548"/>
            <a:ext cx="7839302" cy="5565904"/>
          </a:xfrm>
          <a:custGeom>
            <a:avLst/>
            <a:gdLst/>
            <a:ahLst/>
            <a:cxnLst/>
            <a:rect l="l" t="t" r="r" b="b"/>
            <a:pathLst>
              <a:path w="7839302" h="5565904">
                <a:moveTo>
                  <a:pt x="0" y="0"/>
                </a:moveTo>
                <a:lnTo>
                  <a:pt x="7839302" y="0"/>
                </a:lnTo>
                <a:lnTo>
                  <a:pt x="7839302" y="5565904"/>
                </a:lnTo>
                <a:lnTo>
                  <a:pt x="0" y="55659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rot="-3486">
            <a:off x="6481927" y="4290386"/>
            <a:ext cx="5323896" cy="1803401"/>
          </a:xfrm>
          <a:prstGeom prst="rect">
            <a:avLst/>
          </a:prstGeom>
        </p:spPr>
        <p:txBody>
          <a:bodyPr lIns="0" tIns="0" rIns="0" bIns="0" rtlCol="0" anchor="t">
            <a:spAutoFit/>
          </a:bodyPr>
          <a:lstStyle/>
          <a:p>
            <a:pPr algn="ctr">
              <a:lnSpc>
                <a:spcPts val="13999"/>
              </a:lnSpc>
              <a:spcBef>
                <a:spcPct val="0"/>
              </a:spcBef>
            </a:pPr>
            <a:r>
              <a:rPr lang="en-US" sz="9999">
                <a:solidFill>
                  <a:srgbClr val="8B73FF"/>
                </a:solidFill>
                <a:latin typeface="Childos Arabic"/>
                <a:ea typeface="Childos Arabic"/>
                <a:cs typeface="Childos Arabic"/>
                <a:sym typeface="Childos Arabic"/>
              </a:rPr>
              <a:t>Puberty</a:t>
            </a:r>
          </a:p>
        </p:txBody>
      </p:sp>
      <p:sp>
        <p:nvSpPr>
          <p:cNvPr id="7" name="Freeform 7"/>
          <p:cNvSpPr/>
          <p:nvPr/>
        </p:nvSpPr>
        <p:spPr>
          <a:xfrm>
            <a:off x="15661866" y="-1318011"/>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3606285" y="2137444"/>
            <a:ext cx="10552419" cy="5777449"/>
          </a:xfrm>
          <a:custGeom>
            <a:avLst/>
            <a:gdLst/>
            <a:ahLst/>
            <a:cxnLst/>
            <a:rect l="l" t="t" r="r" b="b"/>
            <a:pathLst>
              <a:path w="10552419" h="5777449">
                <a:moveTo>
                  <a:pt x="0" y="0"/>
                </a:moveTo>
                <a:lnTo>
                  <a:pt x="10552419" y="0"/>
                </a:lnTo>
                <a:lnTo>
                  <a:pt x="10552419" y="5777449"/>
                </a:lnTo>
                <a:lnTo>
                  <a:pt x="0" y="57774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482116" y="8265869"/>
            <a:ext cx="2501474" cy="2492378"/>
          </a:xfrm>
          <a:custGeom>
            <a:avLst/>
            <a:gdLst/>
            <a:ahLst/>
            <a:cxnLst/>
            <a:rect l="l" t="t" r="r" b="b"/>
            <a:pathLst>
              <a:path w="2501474" h="2492378">
                <a:moveTo>
                  <a:pt x="0" y="0"/>
                </a:moveTo>
                <a:lnTo>
                  <a:pt x="2501475" y="0"/>
                </a:lnTo>
                <a:lnTo>
                  <a:pt x="2501475" y="2492378"/>
                </a:lnTo>
                <a:lnTo>
                  <a:pt x="0" y="249237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7" name="Freeform 7"/>
          <p:cNvSpPr/>
          <p:nvPr/>
        </p:nvSpPr>
        <p:spPr>
          <a:xfrm>
            <a:off x="14596953" y="2137444"/>
            <a:ext cx="3691047" cy="6133160"/>
          </a:xfrm>
          <a:custGeom>
            <a:avLst/>
            <a:gdLst/>
            <a:ahLst/>
            <a:cxnLst/>
            <a:rect l="l" t="t" r="r" b="b"/>
            <a:pathLst>
              <a:path w="3691047" h="6133160">
                <a:moveTo>
                  <a:pt x="0" y="0"/>
                </a:moveTo>
                <a:lnTo>
                  <a:pt x="3691047" y="0"/>
                </a:lnTo>
                <a:lnTo>
                  <a:pt x="3691047" y="6133160"/>
                </a:lnTo>
                <a:lnTo>
                  <a:pt x="0" y="61331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8" name="Freeform 8"/>
          <p:cNvSpPr/>
          <p:nvPr/>
        </p:nvSpPr>
        <p:spPr>
          <a:xfrm>
            <a:off x="3094724" y="5835751"/>
            <a:ext cx="4860235" cy="2430117"/>
          </a:xfrm>
          <a:custGeom>
            <a:avLst/>
            <a:gdLst/>
            <a:ahLst/>
            <a:cxnLst/>
            <a:rect l="l" t="t" r="r" b="b"/>
            <a:pathLst>
              <a:path w="4860235" h="2430117">
                <a:moveTo>
                  <a:pt x="0" y="0"/>
                </a:moveTo>
                <a:lnTo>
                  <a:pt x="4860234" y="0"/>
                </a:lnTo>
                <a:lnTo>
                  <a:pt x="4860234" y="2430118"/>
                </a:lnTo>
                <a:lnTo>
                  <a:pt x="0" y="243011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9" name="Freeform 9"/>
          <p:cNvSpPr/>
          <p:nvPr/>
        </p:nvSpPr>
        <p:spPr>
          <a:xfrm>
            <a:off x="9298469" y="5835751"/>
            <a:ext cx="4860235" cy="2430117"/>
          </a:xfrm>
          <a:custGeom>
            <a:avLst/>
            <a:gdLst/>
            <a:ahLst/>
            <a:cxnLst/>
            <a:rect l="l" t="t" r="r" b="b"/>
            <a:pathLst>
              <a:path w="4860235" h="2430117">
                <a:moveTo>
                  <a:pt x="0" y="0"/>
                </a:moveTo>
                <a:lnTo>
                  <a:pt x="4860235" y="0"/>
                </a:lnTo>
                <a:lnTo>
                  <a:pt x="4860235" y="2430118"/>
                </a:lnTo>
                <a:lnTo>
                  <a:pt x="0" y="243011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0" name="TextBox 10"/>
          <p:cNvSpPr txBox="1"/>
          <p:nvPr/>
        </p:nvSpPr>
        <p:spPr>
          <a:xfrm>
            <a:off x="4200150" y="3153162"/>
            <a:ext cx="8973990" cy="2482428"/>
          </a:xfrm>
          <a:prstGeom prst="rect">
            <a:avLst/>
          </a:prstGeom>
        </p:spPr>
        <p:txBody>
          <a:bodyPr lIns="0" tIns="0" rIns="0" bIns="0" rtlCol="0" anchor="t">
            <a:spAutoFit/>
          </a:bodyPr>
          <a:lstStyle/>
          <a:p>
            <a:pPr algn="ctr">
              <a:lnSpc>
                <a:spcPts val="3849"/>
              </a:lnSpc>
            </a:pPr>
            <a:r>
              <a:rPr lang="en-US" sz="3849">
                <a:solidFill>
                  <a:srgbClr val="7F7C82"/>
                </a:solidFill>
                <a:latin typeface="Childos Arabic"/>
                <a:ea typeface="Childos Arabic"/>
                <a:cs typeface="Childos Arabic"/>
                <a:sym typeface="Childos Arabic"/>
              </a:rPr>
              <a:t>Puberty is the transition from childhood to adolescence. The body goes through many changes. Many of these changes prepare the body to be able to have a baby.</a:t>
            </a:r>
          </a:p>
          <a:p>
            <a:pPr algn="ctr">
              <a:lnSpc>
                <a:spcPts val="3849"/>
              </a:lnSpc>
            </a:pPr>
            <a:endParaRPr lang="en-US" sz="3849">
              <a:solidFill>
                <a:srgbClr val="7F7C82"/>
              </a:solidFill>
              <a:latin typeface="Childos Arabic"/>
              <a:ea typeface="Childos Arabic"/>
              <a:cs typeface="Childos Arabic"/>
              <a:sym typeface="Childos Arabic"/>
            </a:endParaRPr>
          </a:p>
        </p:txBody>
      </p:sp>
      <p:sp>
        <p:nvSpPr>
          <p:cNvPr id="11" name="TextBox 11"/>
          <p:cNvSpPr txBox="1"/>
          <p:nvPr/>
        </p:nvSpPr>
        <p:spPr>
          <a:xfrm>
            <a:off x="4876714" y="928059"/>
            <a:ext cx="7645578" cy="996950"/>
          </a:xfrm>
          <a:prstGeom prst="rect">
            <a:avLst/>
          </a:prstGeom>
        </p:spPr>
        <p:txBody>
          <a:bodyPr lIns="0" tIns="0" rIns="0" bIns="0" rtlCol="0" anchor="t">
            <a:spAutoFit/>
          </a:bodyPr>
          <a:lstStyle/>
          <a:p>
            <a:pPr algn="ctr">
              <a:lnSpc>
                <a:spcPts val="6999"/>
              </a:lnSpc>
            </a:pPr>
            <a:r>
              <a:rPr lang="en-US" sz="6999">
                <a:solidFill>
                  <a:srgbClr val="FFFFFF"/>
                </a:solidFill>
                <a:latin typeface="Childos Arabic"/>
                <a:ea typeface="Childos Arabic"/>
                <a:cs typeface="Childos Arabic"/>
                <a:sym typeface="Childos Arabic"/>
              </a:rPr>
              <a:t>WHAT IS PUBERTY?</a:t>
            </a:r>
          </a:p>
        </p:txBody>
      </p:sp>
      <p:sp>
        <p:nvSpPr>
          <p:cNvPr id="12" name="TextBox 12"/>
          <p:cNvSpPr txBox="1"/>
          <p:nvPr/>
        </p:nvSpPr>
        <p:spPr>
          <a:xfrm>
            <a:off x="3492788" y="6128947"/>
            <a:ext cx="4064107" cy="1922466"/>
          </a:xfrm>
          <a:prstGeom prst="rect">
            <a:avLst/>
          </a:prstGeom>
        </p:spPr>
        <p:txBody>
          <a:bodyPr lIns="0" tIns="0" rIns="0" bIns="0" rtlCol="0" anchor="t">
            <a:spAutoFit/>
          </a:bodyPr>
          <a:lstStyle/>
          <a:p>
            <a:pPr algn="ctr">
              <a:lnSpc>
                <a:spcPts val="3687"/>
              </a:lnSpc>
              <a:spcBef>
                <a:spcPct val="0"/>
              </a:spcBef>
            </a:pPr>
            <a:r>
              <a:rPr lang="en-US" sz="3687">
                <a:solidFill>
                  <a:srgbClr val="5142A4"/>
                </a:solidFill>
                <a:latin typeface="Childos Arabic"/>
                <a:ea typeface="Childos Arabic"/>
                <a:cs typeface="Childos Arabic"/>
                <a:sym typeface="Childos Arabic"/>
              </a:rPr>
              <a:t> people with vulvas go through puberty around ages 8-13 years old. </a:t>
            </a:r>
          </a:p>
        </p:txBody>
      </p:sp>
      <p:sp>
        <p:nvSpPr>
          <p:cNvPr id="13" name="TextBox 13"/>
          <p:cNvSpPr txBox="1"/>
          <p:nvPr/>
        </p:nvSpPr>
        <p:spPr>
          <a:xfrm>
            <a:off x="9696533" y="6088307"/>
            <a:ext cx="4064107" cy="1963106"/>
          </a:xfrm>
          <a:prstGeom prst="rect">
            <a:avLst/>
          </a:prstGeom>
        </p:spPr>
        <p:txBody>
          <a:bodyPr lIns="0" tIns="0" rIns="0" bIns="0" rtlCol="0" anchor="t">
            <a:spAutoFit/>
          </a:bodyPr>
          <a:lstStyle/>
          <a:p>
            <a:pPr algn="ctr">
              <a:lnSpc>
                <a:spcPts val="3787"/>
              </a:lnSpc>
              <a:spcBef>
                <a:spcPct val="0"/>
              </a:spcBef>
            </a:pPr>
            <a:r>
              <a:rPr lang="en-US" sz="3787">
                <a:solidFill>
                  <a:srgbClr val="5142A4"/>
                </a:solidFill>
                <a:latin typeface="Childos Arabic"/>
                <a:ea typeface="Childos Arabic"/>
                <a:cs typeface="Childos Arabic"/>
                <a:sym typeface="Childos Arabic"/>
              </a:rPr>
              <a:t> people with penises go through puberty around ages 11-15 years old. </a:t>
            </a:r>
          </a:p>
        </p:txBody>
      </p:sp>
      <p:sp>
        <p:nvSpPr>
          <p:cNvPr id="14" name="TextBox 14"/>
          <p:cNvSpPr txBox="1"/>
          <p:nvPr/>
        </p:nvSpPr>
        <p:spPr>
          <a:xfrm>
            <a:off x="4499629" y="8846894"/>
            <a:ext cx="8674511" cy="936311"/>
          </a:xfrm>
          <a:prstGeom prst="rect">
            <a:avLst/>
          </a:prstGeom>
        </p:spPr>
        <p:txBody>
          <a:bodyPr lIns="0" tIns="0" rIns="0" bIns="0" rtlCol="0" anchor="t">
            <a:spAutoFit/>
          </a:bodyPr>
          <a:lstStyle/>
          <a:p>
            <a:pPr algn="ctr">
              <a:lnSpc>
                <a:spcPts val="3487"/>
              </a:lnSpc>
              <a:spcBef>
                <a:spcPct val="0"/>
              </a:spcBef>
            </a:pPr>
            <a:r>
              <a:rPr lang="en-US" sz="3487" b="1">
                <a:solidFill>
                  <a:srgbClr val="000000"/>
                </a:solidFill>
                <a:latin typeface="Childos Arabic Bold"/>
                <a:ea typeface="Childos Arabic Bold"/>
                <a:cs typeface="Childos Arabic Bold"/>
                <a:sym typeface="Childos Arabic Bold"/>
              </a:rPr>
              <a:t>IT CAN TAKE UP TO 5-7 YEARS FOR ALL THE CHANGES TO BE COMPLETE.</a:t>
            </a:r>
          </a:p>
        </p:txBody>
      </p:sp>
      <p:sp>
        <p:nvSpPr>
          <p:cNvPr id="15" name="Freeform 15"/>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11777638" y="3898702"/>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5400000">
            <a:off x="10984450" y="3898702"/>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16798909"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3108975" y="7943319"/>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Freeform 6"/>
          <p:cNvSpPr/>
          <p:nvPr/>
        </p:nvSpPr>
        <p:spPr>
          <a:xfrm>
            <a:off x="747753" y="5885919"/>
            <a:ext cx="3893630" cy="4114800"/>
          </a:xfrm>
          <a:custGeom>
            <a:avLst/>
            <a:gdLst/>
            <a:ahLst/>
            <a:cxnLst/>
            <a:rect l="l" t="t" r="r" b="b"/>
            <a:pathLst>
              <a:path w="3893630" h="4114800">
                <a:moveTo>
                  <a:pt x="0" y="0"/>
                </a:moveTo>
                <a:lnTo>
                  <a:pt x="3893630" y="0"/>
                </a:lnTo>
                <a:lnTo>
                  <a:pt x="3893630"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2865206" y="1743974"/>
            <a:ext cx="11300856" cy="1698834"/>
          </a:xfrm>
          <a:prstGeom prst="rect">
            <a:avLst/>
          </a:prstGeom>
        </p:spPr>
        <p:txBody>
          <a:bodyPr lIns="0" tIns="0" rIns="0" bIns="0" rtlCol="0" anchor="t">
            <a:spAutoFit/>
          </a:bodyPr>
          <a:lstStyle/>
          <a:p>
            <a:pPr algn="ctr">
              <a:lnSpc>
                <a:spcPts val="6638"/>
              </a:lnSpc>
            </a:pPr>
            <a:r>
              <a:rPr lang="en-US" sz="4741">
                <a:solidFill>
                  <a:srgbClr val="666369"/>
                </a:solidFill>
                <a:latin typeface="Childos Arabic"/>
                <a:ea typeface="Childos Arabic"/>
                <a:cs typeface="Childos Arabic"/>
                <a:sym typeface="Childos Arabic"/>
              </a:rPr>
              <a:t>MANY CHANGES ARE EXPERIENCED DURING PUBERTY</a:t>
            </a:r>
          </a:p>
        </p:txBody>
      </p:sp>
      <p:sp>
        <p:nvSpPr>
          <p:cNvPr id="8" name="TextBox 8"/>
          <p:cNvSpPr txBox="1"/>
          <p:nvPr/>
        </p:nvSpPr>
        <p:spPr>
          <a:xfrm>
            <a:off x="3108975" y="4364743"/>
            <a:ext cx="11300856" cy="2408764"/>
          </a:xfrm>
          <a:prstGeom prst="rect">
            <a:avLst/>
          </a:prstGeom>
        </p:spPr>
        <p:txBody>
          <a:bodyPr lIns="0" tIns="0" rIns="0" bIns="0" rtlCol="0" anchor="t">
            <a:spAutoFit/>
          </a:bodyPr>
          <a:lstStyle/>
          <a:p>
            <a:pPr algn="ctr">
              <a:lnSpc>
                <a:spcPts val="6358"/>
              </a:lnSpc>
            </a:pPr>
            <a:r>
              <a:rPr lang="en-US" sz="4541">
                <a:solidFill>
                  <a:srgbClr val="5142A4"/>
                </a:solidFill>
                <a:latin typeface="Childos Arabic"/>
                <a:ea typeface="Childos Arabic"/>
                <a:cs typeface="Childos Arabic"/>
                <a:sym typeface="Childos Arabic"/>
              </a:rPr>
              <a:t>Ask Students:</a:t>
            </a:r>
          </a:p>
          <a:p>
            <a:pPr algn="ctr">
              <a:lnSpc>
                <a:spcPts val="6358"/>
              </a:lnSpc>
            </a:pPr>
            <a:r>
              <a:rPr lang="en-US" sz="4541">
                <a:solidFill>
                  <a:srgbClr val="5142A4"/>
                </a:solidFill>
                <a:latin typeface="Childos Arabic"/>
                <a:ea typeface="Childos Arabic"/>
                <a:cs typeface="Childos Arabic"/>
                <a:sym typeface="Childos Arabic"/>
              </a:rPr>
              <a:t>What are some things that change during puberty?</a:t>
            </a:r>
          </a:p>
        </p:txBody>
      </p:sp>
      <p:sp>
        <p:nvSpPr>
          <p:cNvPr id="9" name="Freeform 9"/>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5400000">
            <a:off x="-5030052" y="4407001"/>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5400000">
            <a:off x="-5862044" y="4407001"/>
            <a:ext cx="12117503" cy="2489596"/>
          </a:xfrm>
          <a:custGeom>
            <a:avLst/>
            <a:gdLst/>
            <a:ahLst/>
            <a:cxnLst/>
            <a:rect l="l" t="t" r="r" b="b"/>
            <a:pathLst>
              <a:path w="12117503" h="2489596">
                <a:moveTo>
                  <a:pt x="0" y="0"/>
                </a:moveTo>
                <a:lnTo>
                  <a:pt x="12117503" y="0"/>
                </a:lnTo>
                <a:lnTo>
                  <a:pt x="12117503" y="2489596"/>
                </a:lnTo>
                <a:lnTo>
                  <a:pt x="0" y="24895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784407" y="-406952"/>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3762589" y="2327160"/>
            <a:ext cx="13298557" cy="6649278"/>
          </a:xfrm>
          <a:custGeom>
            <a:avLst/>
            <a:gdLst/>
            <a:ahLst/>
            <a:cxnLst/>
            <a:rect l="l" t="t" r="r" b="b"/>
            <a:pathLst>
              <a:path w="13298557" h="6649278">
                <a:moveTo>
                  <a:pt x="0" y="0"/>
                </a:moveTo>
                <a:lnTo>
                  <a:pt x="13298557" y="0"/>
                </a:lnTo>
                <a:lnTo>
                  <a:pt x="13298557" y="6649279"/>
                </a:lnTo>
                <a:lnTo>
                  <a:pt x="0" y="664927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4169897" y="2216856"/>
            <a:ext cx="12891248" cy="7091501"/>
          </a:xfrm>
          <a:prstGeom prst="rect">
            <a:avLst/>
          </a:prstGeom>
        </p:spPr>
        <p:txBody>
          <a:bodyPr lIns="0" tIns="0" rIns="0" bIns="0" rtlCol="0" anchor="t">
            <a:spAutoFit/>
          </a:bodyPr>
          <a:lstStyle/>
          <a:p>
            <a:pPr algn="ctr">
              <a:lnSpc>
                <a:spcPts val="2817"/>
              </a:lnSpc>
            </a:pPr>
            <a:endParaRPr/>
          </a:p>
          <a:p>
            <a:pPr algn="ctr">
              <a:lnSpc>
                <a:spcPts val="2817"/>
              </a:lnSpc>
            </a:pPr>
            <a:r>
              <a:rPr lang="en-US" sz="2817">
                <a:solidFill>
                  <a:srgbClr val="5142A4"/>
                </a:solidFill>
                <a:latin typeface="Childos Arabic"/>
                <a:ea typeface="Childos Arabic"/>
                <a:cs typeface="Childos Arabic"/>
                <a:sym typeface="Childos Arabic"/>
              </a:rPr>
              <a:t>Hair growth </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Acne; Pimples  </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Start sweating more which leads to body odour</a:t>
            </a:r>
          </a:p>
          <a:p>
            <a:pPr algn="ctr">
              <a:lnSpc>
                <a:spcPts val="2817"/>
              </a:lnSpc>
            </a:pPr>
            <a:r>
              <a:rPr lang="en-US" sz="2817">
                <a:solidFill>
                  <a:srgbClr val="5142A4"/>
                </a:solidFill>
                <a:latin typeface="Childos Arabic"/>
                <a:ea typeface="Childos Arabic"/>
                <a:cs typeface="Childos Arabic"/>
                <a:sym typeface="Childos Arabic"/>
              </a:rPr>
              <a:t> </a:t>
            </a:r>
          </a:p>
          <a:p>
            <a:pPr algn="ctr">
              <a:lnSpc>
                <a:spcPts val="2817"/>
              </a:lnSpc>
            </a:pPr>
            <a:r>
              <a:rPr lang="en-US" sz="2817">
                <a:solidFill>
                  <a:srgbClr val="5142A4"/>
                </a:solidFill>
                <a:latin typeface="Childos Arabic"/>
                <a:ea typeface="Childos Arabic"/>
                <a:cs typeface="Childos Arabic"/>
                <a:sym typeface="Childos Arabic"/>
              </a:rPr>
              <a:t>Growth spurt (penis, testicles, body, shoulders)</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Production of sperm</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Voice deepens and Adam's apple (in the throat) grows</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Slight breast growth is possible but will go away on its own</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Nocturnal emissions (wet dreams; ejaculating during sleep) </a:t>
            </a:r>
          </a:p>
          <a:p>
            <a:pPr algn="ctr">
              <a:lnSpc>
                <a:spcPts val="2817"/>
              </a:lnSpc>
            </a:pPr>
            <a:endParaRPr lang="en-US" sz="2817">
              <a:solidFill>
                <a:srgbClr val="5142A4"/>
              </a:solidFill>
              <a:latin typeface="Childos Arabic"/>
              <a:ea typeface="Childos Arabic"/>
              <a:cs typeface="Childos Arabic"/>
              <a:sym typeface="Childos Arabic"/>
            </a:endParaRPr>
          </a:p>
          <a:p>
            <a:pPr algn="ctr">
              <a:lnSpc>
                <a:spcPts val="2817"/>
              </a:lnSpc>
            </a:pPr>
            <a:r>
              <a:rPr lang="en-US" sz="2817">
                <a:solidFill>
                  <a:srgbClr val="5142A4"/>
                </a:solidFill>
                <a:latin typeface="Childos Arabic"/>
                <a:ea typeface="Childos Arabic"/>
                <a:cs typeface="Childos Arabic"/>
                <a:sym typeface="Childos Arabic"/>
              </a:rPr>
              <a:t>More frequent and spontaneous erections (these are very common when waking up, sometimes called morning wood) </a:t>
            </a:r>
          </a:p>
          <a:p>
            <a:pPr algn="ctr">
              <a:lnSpc>
                <a:spcPts val="2817"/>
              </a:lnSpc>
            </a:pPr>
            <a:endParaRPr lang="en-US" sz="2817">
              <a:solidFill>
                <a:srgbClr val="5142A4"/>
              </a:solidFill>
              <a:latin typeface="Childos Arabic"/>
              <a:ea typeface="Childos Arabic"/>
              <a:cs typeface="Childos Arabic"/>
              <a:sym typeface="Childos Arabic"/>
            </a:endParaRPr>
          </a:p>
        </p:txBody>
      </p:sp>
      <p:sp>
        <p:nvSpPr>
          <p:cNvPr id="7" name="Freeform 7"/>
          <p:cNvSpPr/>
          <p:nvPr/>
        </p:nvSpPr>
        <p:spPr>
          <a:xfrm rot="-380531">
            <a:off x="1906759" y="3669454"/>
            <a:ext cx="2763756" cy="6263470"/>
          </a:xfrm>
          <a:custGeom>
            <a:avLst/>
            <a:gdLst/>
            <a:ahLst/>
            <a:cxnLst/>
            <a:rect l="l" t="t" r="r" b="b"/>
            <a:pathLst>
              <a:path w="2763756" h="6263470">
                <a:moveTo>
                  <a:pt x="0" y="0"/>
                </a:moveTo>
                <a:lnTo>
                  <a:pt x="2763756" y="0"/>
                </a:lnTo>
                <a:lnTo>
                  <a:pt x="2763756" y="6263470"/>
                </a:lnTo>
                <a:lnTo>
                  <a:pt x="0" y="6263470"/>
                </a:lnTo>
                <a:lnTo>
                  <a:pt x="0" y="0"/>
                </a:lnTo>
                <a:close/>
              </a:path>
            </a:pathLst>
          </a:custGeom>
          <a:blipFill>
            <a:blip r:embed="rId11"/>
            <a:stretch>
              <a:fillRect/>
            </a:stretch>
          </a:blipFill>
        </p:spPr>
        <p:txBody>
          <a:bodyPr/>
          <a:lstStyle/>
          <a:p>
            <a:endParaRPr lang="en-CA"/>
          </a:p>
        </p:txBody>
      </p:sp>
      <p:sp>
        <p:nvSpPr>
          <p:cNvPr id="8" name="Freeform 8"/>
          <p:cNvSpPr/>
          <p:nvPr/>
        </p:nvSpPr>
        <p:spPr>
          <a:xfrm>
            <a:off x="14318601" y="2036866"/>
            <a:ext cx="2940699" cy="2517973"/>
          </a:xfrm>
          <a:custGeom>
            <a:avLst/>
            <a:gdLst/>
            <a:ahLst/>
            <a:cxnLst/>
            <a:rect l="l" t="t" r="r" b="b"/>
            <a:pathLst>
              <a:path w="2940699" h="2517973">
                <a:moveTo>
                  <a:pt x="0" y="0"/>
                </a:moveTo>
                <a:lnTo>
                  <a:pt x="2940699" y="0"/>
                </a:lnTo>
                <a:lnTo>
                  <a:pt x="2940699" y="2517973"/>
                </a:lnTo>
                <a:lnTo>
                  <a:pt x="0" y="251797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9" name="TextBox 9"/>
          <p:cNvSpPr txBox="1"/>
          <p:nvPr/>
        </p:nvSpPr>
        <p:spPr>
          <a:xfrm>
            <a:off x="4169897" y="914400"/>
            <a:ext cx="12891248" cy="742524"/>
          </a:xfrm>
          <a:prstGeom prst="rect">
            <a:avLst/>
          </a:prstGeom>
        </p:spPr>
        <p:txBody>
          <a:bodyPr lIns="0" tIns="0" rIns="0" bIns="0" rtlCol="0" anchor="t">
            <a:spAutoFit/>
          </a:bodyPr>
          <a:lstStyle/>
          <a:p>
            <a:pPr algn="ctr">
              <a:lnSpc>
                <a:spcPts val="5798"/>
              </a:lnSpc>
            </a:pPr>
            <a:r>
              <a:rPr lang="en-US" sz="4141">
                <a:solidFill>
                  <a:srgbClr val="666369"/>
                </a:solidFill>
                <a:latin typeface="Childos Arabic"/>
                <a:ea typeface="Childos Arabic"/>
                <a:cs typeface="Childos Arabic"/>
                <a:sym typeface="Childos Arabic"/>
              </a:rPr>
              <a:t>PHYSICAL CHANGES PEOPLE WITH A PENIS GO THROUGH</a:t>
            </a:r>
          </a:p>
        </p:txBody>
      </p:sp>
      <p:sp>
        <p:nvSpPr>
          <p:cNvPr id="10" name="Freeform 10"/>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4"/>
            <a:stretch>
              <a:fillRect/>
            </a:stretch>
          </a:blipFill>
        </p:spPr>
        <p:txBody>
          <a:bodyPr/>
          <a:lstStyle/>
          <a:p>
            <a:endParaRPr lang="en-C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2370693">
            <a:off x="-3014727" y="613439"/>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2745786" y="933693"/>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TextBox 4"/>
          <p:cNvSpPr txBox="1"/>
          <p:nvPr/>
        </p:nvSpPr>
        <p:spPr>
          <a:xfrm>
            <a:off x="2949775" y="960271"/>
            <a:ext cx="14309525" cy="914456"/>
          </a:xfrm>
          <a:prstGeom prst="rect">
            <a:avLst/>
          </a:prstGeom>
        </p:spPr>
        <p:txBody>
          <a:bodyPr lIns="0" tIns="0" rIns="0" bIns="0" rtlCol="0" anchor="t">
            <a:spAutoFit/>
          </a:bodyPr>
          <a:lstStyle/>
          <a:p>
            <a:pPr algn="ctr">
              <a:lnSpc>
                <a:spcPts val="6377"/>
              </a:lnSpc>
            </a:pPr>
            <a:r>
              <a:rPr lang="en-US" sz="6377">
                <a:solidFill>
                  <a:srgbClr val="5142A4"/>
                </a:solidFill>
                <a:latin typeface="Childos Arabic"/>
                <a:ea typeface="Childos Arabic"/>
                <a:cs typeface="Childos Arabic"/>
                <a:sym typeface="Childos Arabic"/>
              </a:rPr>
              <a:t>Video on Puberty for people with a penis</a:t>
            </a:r>
          </a:p>
        </p:txBody>
      </p:sp>
      <p:sp>
        <p:nvSpPr>
          <p:cNvPr id="5" name="Freeform 5"/>
          <p:cNvSpPr/>
          <p:nvPr/>
        </p:nvSpPr>
        <p:spPr>
          <a:xfrm>
            <a:off x="8725188" y="8954256"/>
            <a:ext cx="837624" cy="1084303"/>
          </a:xfrm>
          <a:custGeom>
            <a:avLst/>
            <a:gdLst/>
            <a:ahLst/>
            <a:cxnLst/>
            <a:rect l="l" t="t" r="r" b="b"/>
            <a:pathLst>
              <a:path w="837624" h="1084303">
                <a:moveTo>
                  <a:pt x="0" y="0"/>
                </a:moveTo>
                <a:lnTo>
                  <a:pt x="837624" y="0"/>
                </a:lnTo>
                <a:lnTo>
                  <a:pt x="837624" y="1084302"/>
                </a:lnTo>
                <a:lnTo>
                  <a:pt x="0" y="1084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Freeform 6"/>
          <p:cNvSpPr/>
          <p:nvPr/>
        </p:nvSpPr>
        <p:spPr>
          <a:xfrm>
            <a:off x="5646501" y="2266652"/>
            <a:ext cx="6994999" cy="4564237"/>
          </a:xfrm>
          <a:custGeom>
            <a:avLst/>
            <a:gdLst/>
            <a:ahLst/>
            <a:cxnLst/>
            <a:rect l="l" t="t" r="r" b="b"/>
            <a:pathLst>
              <a:path w="6994999" h="4564237">
                <a:moveTo>
                  <a:pt x="0" y="0"/>
                </a:moveTo>
                <a:lnTo>
                  <a:pt x="6994998" y="0"/>
                </a:lnTo>
                <a:lnTo>
                  <a:pt x="6994998" y="4564236"/>
                </a:lnTo>
                <a:lnTo>
                  <a:pt x="0" y="456423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Freeform 7"/>
          <p:cNvSpPr/>
          <p:nvPr/>
        </p:nvSpPr>
        <p:spPr>
          <a:xfrm>
            <a:off x="13838402" y="8725223"/>
            <a:ext cx="4025549" cy="1313335"/>
          </a:xfrm>
          <a:custGeom>
            <a:avLst/>
            <a:gdLst/>
            <a:ahLst/>
            <a:cxnLst/>
            <a:rect l="l" t="t" r="r" b="b"/>
            <a:pathLst>
              <a:path w="4025549" h="1313335">
                <a:moveTo>
                  <a:pt x="0" y="0"/>
                </a:moveTo>
                <a:lnTo>
                  <a:pt x="4025549" y="0"/>
                </a:lnTo>
                <a:lnTo>
                  <a:pt x="4025549" y="1313335"/>
                </a:lnTo>
                <a:lnTo>
                  <a:pt x="0" y="1313335"/>
                </a:lnTo>
                <a:lnTo>
                  <a:pt x="0" y="0"/>
                </a:lnTo>
                <a:close/>
              </a:path>
            </a:pathLst>
          </a:custGeom>
          <a:blipFill>
            <a:blip r:embed="rId11"/>
            <a:stretch>
              <a:fillRect/>
            </a:stretch>
          </a:blipFill>
        </p:spPr>
        <p:txBody>
          <a:bodyPr/>
          <a:lstStyle/>
          <a:p>
            <a:endParaRPr lang="en-CA"/>
          </a:p>
        </p:txBody>
      </p:sp>
      <p:sp>
        <p:nvSpPr>
          <p:cNvPr id="8" name="TextBox 8"/>
          <p:cNvSpPr txBox="1"/>
          <p:nvPr/>
        </p:nvSpPr>
        <p:spPr>
          <a:xfrm>
            <a:off x="3542639" y="7108513"/>
            <a:ext cx="11202722" cy="1616710"/>
          </a:xfrm>
          <a:prstGeom prst="rect">
            <a:avLst/>
          </a:prstGeom>
        </p:spPr>
        <p:txBody>
          <a:bodyPr lIns="0" tIns="0" rIns="0" bIns="0" rtlCol="0" anchor="t">
            <a:spAutoFit/>
          </a:bodyPr>
          <a:lstStyle/>
          <a:p>
            <a:pPr algn="ctr">
              <a:lnSpc>
                <a:spcPts val="6439"/>
              </a:lnSpc>
            </a:pPr>
            <a:r>
              <a:rPr lang="en-US" sz="4599" u="sng">
                <a:solidFill>
                  <a:srgbClr val="5142A4"/>
                </a:solidFill>
                <a:latin typeface="Arimo"/>
                <a:ea typeface="Arimo"/>
                <a:cs typeface="Arimo"/>
                <a:sym typeface="Arimo"/>
                <a:hlinkClick r:id="rId12" tooltip="https://amaze.org/video/top-signs-boys-are-in-puberty/"/>
              </a:rPr>
              <a:t>https://amaze.org/video/top-signs-boys-are-in-puberty/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997</Words>
  <Application>Microsoft Office PowerPoint</Application>
  <PresentationFormat>Custom</PresentationFormat>
  <Paragraphs>140</Paragraphs>
  <Slides>21</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Calibri</vt:lpstr>
      <vt:lpstr>Childos Arabic</vt:lpstr>
      <vt:lpstr>Childos Arabic Medium</vt:lpstr>
      <vt:lpstr>Childos Arabic Bold</vt:lpstr>
      <vt:lpstr>Arimo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4 - Changes to the Body</dc:title>
  <dc:creator>Andrea Verreault</dc:creator>
  <cp:lastModifiedBy>Andrea Verreault</cp:lastModifiedBy>
  <cp:revision>2</cp:revision>
  <dcterms:created xsi:type="dcterms:W3CDTF">2006-08-16T00:00:00Z</dcterms:created>
  <dcterms:modified xsi:type="dcterms:W3CDTF">2025-04-01T00:25:08Z</dcterms:modified>
  <dc:identifier>DAGhkHC5JEU</dc:identifier>
</cp:coreProperties>
</file>